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chemeClr val="accent1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chemeClr val="accent1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chemeClr val="accent1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chemeClr val="accent1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chemeClr val="accent1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chemeClr val="accent1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chemeClr val="accent1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chemeClr val="accent1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chemeClr val="accent1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+mj-lt"/>
        <a:ea typeface="+mj-ea"/>
        <a:cs typeface="+mj-cs"/>
        <a:sym typeface="Lucida Grande"/>
      </a:defRPr>
    </a:lvl1pPr>
    <a:lvl2pPr indent="228600" defTabSz="584200" latinLnBrk="0">
      <a:defRPr sz="2200">
        <a:latin typeface="+mj-lt"/>
        <a:ea typeface="+mj-ea"/>
        <a:cs typeface="+mj-cs"/>
        <a:sym typeface="Lucida Grande"/>
      </a:defRPr>
    </a:lvl2pPr>
    <a:lvl3pPr indent="457200" defTabSz="584200" latinLnBrk="0">
      <a:defRPr sz="2200">
        <a:latin typeface="+mj-lt"/>
        <a:ea typeface="+mj-ea"/>
        <a:cs typeface="+mj-cs"/>
        <a:sym typeface="Lucida Grande"/>
      </a:defRPr>
    </a:lvl3pPr>
    <a:lvl4pPr indent="685800" defTabSz="584200" latinLnBrk="0">
      <a:defRPr sz="2200">
        <a:latin typeface="+mj-lt"/>
        <a:ea typeface="+mj-ea"/>
        <a:cs typeface="+mj-cs"/>
        <a:sym typeface="Lucida Grande"/>
      </a:defRPr>
    </a:lvl4pPr>
    <a:lvl5pPr indent="914400" defTabSz="584200" latinLnBrk="0">
      <a:defRPr sz="2200">
        <a:latin typeface="+mj-lt"/>
        <a:ea typeface="+mj-ea"/>
        <a:cs typeface="+mj-cs"/>
        <a:sym typeface="Lucida Grande"/>
      </a:defRPr>
    </a:lvl5pPr>
    <a:lvl6pPr indent="1143000" defTabSz="584200" latinLnBrk="0">
      <a:defRPr sz="2200">
        <a:latin typeface="+mj-lt"/>
        <a:ea typeface="+mj-ea"/>
        <a:cs typeface="+mj-cs"/>
        <a:sym typeface="Lucida Grande"/>
      </a:defRPr>
    </a:lvl6pPr>
    <a:lvl7pPr indent="1371600" defTabSz="584200" latinLnBrk="0">
      <a:defRPr sz="2200">
        <a:latin typeface="+mj-lt"/>
        <a:ea typeface="+mj-ea"/>
        <a:cs typeface="+mj-cs"/>
        <a:sym typeface="Lucida Grande"/>
      </a:defRPr>
    </a:lvl7pPr>
    <a:lvl8pPr indent="1600200" defTabSz="584200" latinLnBrk="0">
      <a:defRPr sz="2200">
        <a:latin typeface="+mj-lt"/>
        <a:ea typeface="+mj-ea"/>
        <a:cs typeface="+mj-cs"/>
        <a:sym typeface="Lucida Grande"/>
      </a:defRPr>
    </a:lvl8pPr>
    <a:lvl9pPr indent="1828800" defTabSz="584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sz="quarter" idx="21"/>
          </p:nvPr>
        </p:nvSpPr>
        <p:spPr>
          <a:xfrm>
            <a:off x="7175500" y="2540000"/>
            <a:ext cx="4102100" cy="61571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sz="half" idx="21"/>
          </p:nvPr>
        </p:nvSpPr>
        <p:spPr>
          <a:xfrm>
            <a:off x="2438400" y="1638300"/>
            <a:ext cx="8128000" cy="50422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sz="half" idx="21"/>
          </p:nvPr>
        </p:nvSpPr>
        <p:spPr>
          <a:xfrm>
            <a:off x="2438400" y="1638300"/>
            <a:ext cx="8128000" cy="5042207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3037" y="9258300"/>
            <a:ext cx="346026" cy="34324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ms-results.web.cern.ch/cms-results/public-results/preliminary-results/TOP-18-013/index.html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1.png"/><Relationship Id="rId10" Type="http://schemas.openxmlformats.org/officeDocument/2006/relationships/image" Target="../media/image8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1.png"/><Relationship Id="rId10" Type="http://schemas.openxmlformats.org/officeDocument/2006/relationships/image" Target="../media/image8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atlas.web.cern.ch/Atlas/GROUPS/PHYSICS/PAPERS/TOPQ-2016-09/" TargetMode="External"/><Relationship Id="rId6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1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.gif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.gif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easurement of differential production cross section for high-pT top quarks in proton-proton collisions at 13 TeV…"/>
          <p:cNvSpPr txBox="1"/>
          <p:nvPr/>
        </p:nvSpPr>
        <p:spPr>
          <a:xfrm>
            <a:off x="1136407" y="1050811"/>
            <a:ext cx="10731986" cy="355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b="1" sz="4800">
                <a:solidFill>
                  <a:srgbClr val="85100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Measurement of differential production cross section for high-p</a:t>
            </a:r>
            <a:r>
              <a:rPr baseline="-5998"/>
              <a:t>T</a:t>
            </a:r>
            <a:r>
              <a:t> top quarks in proton-proton collisions at 13 TeV</a:t>
            </a:r>
          </a:p>
          <a:p>
            <a:pPr algn="ctr">
              <a:defRPr sz="4000">
                <a:solidFill>
                  <a:srgbClr val="924507"/>
                </a:solidFill>
              </a:defRPr>
            </a:pPr>
            <a:r>
              <a:t>(l+jets &amp; hadronic ttbar decay channels)</a:t>
            </a:r>
          </a:p>
        </p:txBody>
      </p:sp>
      <p:sp>
        <p:nvSpPr>
          <p:cNvPr id="138" name="LHCtopWG…"/>
          <p:cNvSpPr txBox="1"/>
          <p:nvPr/>
        </p:nvSpPr>
        <p:spPr>
          <a:xfrm>
            <a:off x="5047858" y="5156363"/>
            <a:ext cx="290908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48259" algn="ctr" defTabSz="457200">
              <a:lnSpc>
                <a:spcPts val="9400"/>
              </a:lnSpc>
              <a:defRPr b="1" sz="4000">
                <a:solidFill>
                  <a:srgbClr val="174F8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LHCtopWG</a:t>
            </a:r>
            <a:endParaRPr b="0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indent="48259" algn="ctr" defTabSz="457200">
              <a:lnSpc>
                <a:spcPts val="9100"/>
              </a:lnSpc>
              <a:defRPr sz="3800">
                <a:solidFill>
                  <a:srgbClr val="174F86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14 May 2020</a:t>
            </a:r>
          </a:p>
        </p:txBody>
      </p:sp>
      <p:sp>
        <p:nvSpPr>
          <p:cNvPr id="139" name="Georgios Bakas on behalf of the CMS collaboration"/>
          <p:cNvSpPr txBox="1"/>
          <p:nvPr/>
        </p:nvSpPr>
        <p:spPr>
          <a:xfrm>
            <a:off x="2796269" y="7011831"/>
            <a:ext cx="7412262" cy="454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Georgios Bakas on behalf of the CMS collaboration</a:t>
            </a:r>
          </a:p>
        </p:txBody>
      </p:sp>
      <p:sp>
        <p:nvSpPr>
          <p:cNvPr id="140" name="TOP-18-013"/>
          <p:cNvSpPr txBox="1"/>
          <p:nvPr/>
        </p:nvSpPr>
        <p:spPr>
          <a:xfrm>
            <a:off x="5660299" y="8014117"/>
            <a:ext cx="1684202" cy="44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chemeClr val="accent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TOP-18-013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05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08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9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Efficiency_Parton_jetPt0.pdf" descr="Efficiency_Parton_jetPt0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5686" y="1137529"/>
            <a:ext cx="4953001" cy="418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Efficiency_Parton_jetY0.pdf" descr="Efficiency_Parton_jetY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5686" y="5518839"/>
            <a:ext cx="4953001" cy="418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Efficiency_Gen_jetPt0.pdf" descr="Efficiency_Gen_jetPt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4082" y="1137529"/>
            <a:ext cx="4953001" cy="418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Efficiency_Gen_jetY0.pdf" descr="Efficiency_Gen_jetY0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04082" y="5518839"/>
            <a:ext cx="4953001" cy="418428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Fractions of particle &amp; parton level definitions"/>
          <p:cNvSpPr txBox="1"/>
          <p:nvPr/>
        </p:nvSpPr>
        <p:spPr>
          <a:xfrm>
            <a:off x="1568130" y="157222"/>
            <a:ext cx="10727234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Fractions of parton &amp; particle level definitions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4751895" y="1695646"/>
            <a:ext cx="2750743" cy="1443436"/>
            <a:chOff x="0" y="0"/>
            <a:chExt cx="2750741" cy="1443434"/>
          </a:xfrm>
        </p:grpSpPr>
        <p:sp>
          <p:nvSpPr>
            <p:cNvPr id="315" name="Shape"/>
            <p:cNvSpPr/>
            <p:nvPr/>
          </p:nvSpPr>
          <p:spPr>
            <a:xfrm>
              <a:off x="0" y="0"/>
              <a:ext cx="2750742" cy="1443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05" y="0"/>
                  </a:moveTo>
                  <a:lnTo>
                    <a:pt x="3908" y="6016"/>
                  </a:lnTo>
                  <a:lnTo>
                    <a:pt x="499" y="6016"/>
                  </a:lnTo>
                  <a:cubicBezTo>
                    <a:pt x="223" y="6016"/>
                    <a:pt x="0" y="6442"/>
                    <a:pt x="0" y="6966"/>
                  </a:cubicBezTo>
                  <a:lnTo>
                    <a:pt x="0" y="20650"/>
                  </a:lnTo>
                  <a:cubicBezTo>
                    <a:pt x="0" y="21175"/>
                    <a:pt x="223" y="21600"/>
                    <a:pt x="499" y="21600"/>
                  </a:cubicBezTo>
                  <a:lnTo>
                    <a:pt x="21101" y="21600"/>
                  </a:lnTo>
                  <a:cubicBezTo>
                    <a:pt x="21377" y="21600"/>
                    <a:pt x="21600" y="21175"/>
                    <a:pt x="21600" y="20650"/>
                  </a:cubicBezTo>
                  <a:lnTo>
                    <a:pt x="21600" y="6966"/>
                  </a:lnTo>
                  <a:cubicBezTo>
                    <a:pt x="21600" y="6442"/>
                    <a:pt x="21377" y="6016"/>
                    <a:pt x="21101" y="6016"/>
                  </a:cubicBezTo>
                  <a:lnTo>
                    <a:pt x="5899" y="6016"/>
                  </a:lnTo>
                  <a:lnTo>
                    <a:pt x="4905" y="0"/>
                  </a:lnTo>
                  <a:close/>
                </a:path>
              </a:pathLst>
            </a:cu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6" name="f1: fraction of reco events in the reco+parton/particle  phase space"/>
            <p:cNvSpPr txBox="1"/>
            <p:nvPr/>
          </p:nvSpPr>
          <p:spPr>
            <a:xfrm>
              <a:off x="0" y="480282"/>
              <a:ext cx="2750742" cy="927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f</a:t>
              </a:r>
              <a:r>
                <a:rPr baseline="-5998"/>
                <a:t>1</a:t>
              </a:r>
              <a:r>
                <a:t>: fraction of reco events in the reco+parton/particle  phase space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9844706" y="2909989"/>
            <a:ext cx="2750743" cy="1492314"/>
            <a:chOff x="0" y="0"/>
            <a:chExt cx="2750741" cy="1492312"/>
          </a:xfrm>
        </p:grpSpPr>
        <p:sp>
          <p:nvSpPr>
            <p:cNvPr id="318" name="Shape"/>
            <p:cNvSpPr/>
            <p:nvPr/>
          </p:nvSpPr>
          <p:spPr>
            <a:xfrm>
              <a:off x="0" y="48878"/>
              <a:ext cx="2750742" cy="1443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8" y="0"/>
                  </a:moveTo>
                  <a:cubicBezTo>
                    <a:pt x="196" y="0"/>
                    <a:pt x="0" y="402"/>
                    <a:pt x="0" y="898"/>
                  </a:cubicBezTo>
                  <a:lnTo>
                    <a:pt x="0" y="15883"/>
                  </a:lnTo>
                  <a:cubicBezTo>
                    <a:pt x="0" y="16379"/>
                    <a:pt x="196" y="16781"/>
                    <a:pt x="438" y="16781"/>
                  </a:cubicBezTo>
                  <a:lnTo>
                    <a:pt x="1564" y="16781"/>
                  </a:lnTo>
                  <a:lnTo>
                    <a:pt x="2440" y="21600"/>
                  </a:lnTo>
                  <a:lnTo>
                    <a:pt x="3316" y="16781"/>
                  </a:lnTo>
                  <a:lnTo>
                    <a:pt x="21162" y="16781"/>
                  </a:lnTo>
                  <a:cubicBezTo>
                    <a:pt x="21404" y="16781"/>
                    <a:pt x="21600" y="16379"/>
                    <a:pt x="21600" y="15883"/>
                  </a:cubicBezTo>
                  <a:lnTo>
                    <a:pt x="21600" y="898"/>
                  </a:lnTo>
                  <a:cubicBezTo>
                    <a:pt x="21600" y="402"/>
                    <a:pt x="21404" y="0"/>
                    <a:pt x="21162" y="0"/>
                  </a:cubicBezTo>
                  <a:lnTo>
                    <a:pt x="438" y="0"/>
                  </a:lnTo>
                  <a:close/>
                </a:path>
              </a:pathLst>
            </a:custGeom>
            <a:blipFill rotWithShape="1">
              <a:blip r:embed="rId8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9" name="f2: fraction of parton/particle events in the reco+parton/particle  phase space"/>
            <p:cNvSpPr txBox="1"/>
            <p:nvPr/>
          </p:nvSpPr>
          <p:spPr>
            <a:xfrm>
              <a:off x="0" y="0"/>
              <a:ext cx="2651531" cy="121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1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f</a:t>
              </a:r>
              <a:r>
                <a:rPr baseline="-5998"/>
                <a:t>2</a:t>
              </a:r>
              <a:r>
                <a:t>: fraction of parton/particle events in the reco+parton/particle  phase space</a:t>
              </a:r>
            </a:p>
          </p:txBody>
        </p:sp>
      </p:grpSp>
      <p:pic>
        <p:nvPicPr>
          <p:cNvPr id="321" name="Pyrforos_hep.png" descr="Pyrforos_hep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23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4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26" name="Slide Number"/>
          <p:cNvSpPr txBox="1"/>
          <p:nvPr>
            <p:ph type="sldNum" sz="quarter" idx="4294967295"/>
          </p:nvPr>
        </p:nvSpPr>
        <p:spPr>
          <a:xfrm>
            <a:off x="12604514" y="9359900"/>
            <a:ext cx="35607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7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0" name="Analysis overview"/>
          <p:cNvSpPr txBox="1"/>
          <p:nvPr/>
        </p:nvSpPr>
        <p:spPr>
          <a:xfrm>
            <a:off x="3485058" y="157222"/>
            <a:ext cx="6034684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Analysis Overview (l+jets)</a:t>
            </a:r>
          </a:p>
        </p:txBody>
      </p:sp>
      <p:grpSp>
        <p:nvGrpSpPr>
          <p:cNvPr id="333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31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2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334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7" name="b tagging:…"/>
          <p:cNvSpPr txBox="1"/>
          <p:nvPr/>
        </p:nvSpPr>
        <p:spPr>
          <a:xfrm>
            <a:off x="416741" y="4778093"/>
            <a:ext cx="12450718" cy="2853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622535"/>
          <a:lstStyle/>
          <a:p>
            <a:pPr marL="220578" indent="-220578">
              <a:buSzPct val="100000"/>
              <a:buChar char="•"/>
              <a:defRPr sz="1800"/>
            </a:pPr>
            <a:r>
              <a:t>b tagging:</a:t>
            </a:r>
          </a:p>
          <a:p>
            <a:pPr lvl="1" marL="601578" indent="-220578">
              <a:buSzPct val="100000"/>
              <a:buChar char="•"/>
              <a:defRPr sz="1800"/>
            </a:pPr>
            <a:r>
              <a:t>AK4 jet</a:t>
            </a:r>
          </a:p>
          <a:p>
            <a:pPr lvl="1" marL="601578" indent="-220578">
              <a:buSzPct val="100000"/>
              <a:buChar char="•"/>
              <a:defRPr sz="1800"/>
            </a:pPr>
            <a:r>
              <a:t>Medium b-tag WP</a:t>
            </a:r>
          </a:p>
          <a:p>
            <a:pPr>
              <a:defRPr sz="1800"/>
            </a:pPr>
          </a:p>
          <a:p>
            <a:pPr marL="220578" indent="-220578">
              <a:buSzPct val="100000"/>
              <a:buChar char="•"/>
              <a:defRPr sz="1800"/>
            </a:pPr>
            <a:r>
              <a:t>t tagging:</a:t>
            </a:r>
          </a:p>
          <a:p>
            <a:pPr lvl="1" marL="601578" indent="-220578">
              <a:buSzPct val="100000"/>
              <a:buChar char="•"/>
              <a:defRPr sz="1800"/>
            </a:pPr>
            <a:r>
              <a:t>AK8 jet</a:t>
            </a:r>
          </a:p>
          <a:p>
            <a:pPr lvl="1" marL="601578" indent="-220578">
              <a:buSzPct val="100000"/>
              <a:buChar char="•"/>
              <a:defRPr sz="1800"/>
            </a:pPr>
            <a:r>
              <a:t>105 &lt; m</a:t>
            </a:r>
            <a:r>
              <a:rPr baseline="-5999"/>
              <a:t>top </a:t>
            </a:r>
            <a:r>
              <a:t>candidate &lt; 220 GeV</a:t>
            </a:r>
          </a:p>
          <a:p>
            <a:pPr lvl="1" marL="601578" indent="-220578">
              <a:buSzPct val="100000"/>
              <a:buChar char="•"/>
              <a:defRPr sz="1800"/>
            </a:pPr>
            <a:r>
              <a:t>N-subjetiness ratio τ</a:t>
            </a:r>
            <a:r>
              <a:rPr baseline="-5999"/>
              <a:t>32 </a:t>
            </a:r>
            <a:r>
              <a:t>&lt; 0.81 (Loose WP)</a:t>
            </a:r>
          </a:p>
          <a:p>
            <a:pPr lvl="1" marL="601578" indent="-220578">
              <a:buSzPct val="100000"/>
              <a:buChar char="•"/>
              <a:defRPr sz="1800"/>
            </a:pPr>
            <a:r>
              <a:t>No b-tagging to improve signal acceptance</a:t>
            </a:r>
          </a:p>
          <a:p>
            <a:pPr marL="220578" indent="-220578">
              <a:buSzPct val="100000"/>
              <a:buChar char="•"/>
              <a:defRPr sz="1800"/>
            </a:pPr>
            <a:r>
              <a:t>Categories:</a:t>
            </a:r>
          </a:p>
          <a:p>
            <a:pPr lvl="1" marL="601578" indent="-220578">
              <a:buSzPct val="100000"/>
              <a:buChar char="•"/>
              <a:defRPr sz="1800"/>
            </a:pPr>
            <a:r>
              <a:t>0t: t-jet candidate fails to pass the top tagging requirements</a:t>
            </a:r>
          </a:p>
          <a:p>
            <a:pPr lvl="1" marL="601578" indent="-220578">
              <a:buSzPct val="100000"/>
              <a:buChar char="•"/>
              <a:defRPr sz="1800"/>
            </a:pPr>
            <a:r>
              <a:t>1t0b: t-jet candidate passes the top tagging requirements but b-jet candidate fails the b tagging requirements</a:t>
            </a:r>
          </a:p>
          <a:p>
            <a:pPr lvl="1" marL="601578" indent="-220578">
              <a:buSzPct val="100000"/>
              <a:buChar char="•"/>
              <a:defRPr sz="1800"/>
            </a:pPr>
            <a:r>
              <a:t>1t1b: both t-jet and b-jet candidates pass the respective tagging requirements</a:t>
            </a:r>
          </a:p>
        </p:txBody>
      </p:sp>
      <p:sp>
        <p:nvSpPr>
          <p:cNvPr id="338" name="Slide Number"/>
          <p:cNvSpPr txBox="1"/>
          <p:nvPr/>
        </p:nvSpPr>
        <p:spPr>
          <a:xfrm>
            <a:off x="12604514" y="9359900"/>
            <a:ext cx="356072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b="1" sz="1800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9" name="Final State:…"/>
          <p:cNvSpPr txBox="1"/>
          <p:nvPr/>
        </p:nvSpPr>
        <p:spPr>
          <a:xfrm>
            <a:off x="23715" y="670333"/>
            <a:ext cx="11624313" cy="4781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buSzPct val="125000"/>
              <a:buFont typeface="Bookman Old Style"/>
              <a:buChar char="-"/>
              <a:defRPr b="1" sz="1800">
                <a:latin typeface="+mn-lt"/>
                <a:ea typeface="+mn-ea"/>
                <a:cs typeface="+mn-cs"/>
                <a:sym typeface="Helvetica"/>
              </a:defRPr>
            </a:pPr>
            <a:r>
              <a:t>Final State: </a:t>
            </a:r>
          </a:p>
          <a:p>
            <a:pPr lvl="1" marL="631657" indent="-250657">
              <a:buSzPct val="100000"/>
              <a:buChar char="•"/>
              <a:defRPr sz="1800"/>
            </a:pPr>
            <a:r>
              <a:t>Lepton + b jet + MET + t jet</a:t>
            </a:r>
          </a:p>
          <a:p>
            <a:pPr>
              <a:buSzPct val="125000"/>
              <a:buFont typeface="Bookman Old Style"/>
              <a:buChar char="-"/>
              <a:defRPr b="1" sz="1800">
                <a:latin typeface="+mn-lt"/>
                <a:ea typeface="+mn-ea"/>
                <a:cs typeface="+mn-cs"/>
                <a:sym typeface="Helvetica"/>
              </a:defRPr>
            </a:pPr>
            <a:r>
              <a:t>Trigger:</a:t>
            </a:r>
          </a:p>
          <a:p>
            <a:pPr lvl="1" marL="631657" indent="-250657">
              <a:buSzPct val="100000"/>
              <a:buChar char="•"/>
              <a:defRPr sz="1800"/>
            </a:pPr>
            <a:r>
              <a:t>Single Lepton: e (μ)</a:t>
            </a:r>
          </a:p>
          <a:p>
            <a:pPr lvl="1" marL="631657" indent="-250657">
              <a:buSzPct val="100000"/>
              <a:buChar char="•"/>
              <a:defRPr sz="1800"/>
            </a:pPr>
            <a:r>
              <a:t>Two small-R jets</a:t>
            </a:r>
          </a:p>
          <a:p>
            <a:pPr>
              <a:buSzPct val="125000"/>
              <a:buFont typeface="Bookman Old Style"/>
              <a:buChar char="-"/>
              <a:defRPr b="1" sz="1800">
                <a:latin typeface="+mn-lt"/>
                <a:ea typeface="+mn-ea"/>
                <a:cs typeface="+mn-cs"/>
                <a:sym typeface="Helvetica"/>
              </a:defRPr>
            </a:pPr>
            <a:r>
              <a:t>Selection:</a:t>
            </a:r>
          </a:p>
          <a:p>
            <a:pPr lvl="1" marL="631657" indent="-250657">
              <a:buSzPct val="100000"/>
              <a:buChar char="•"/>
              <a:defRPr sz="1800"/>
            </a:pPr>
            <a:r>
              <a:t>==1 e/μ (veto additional leptons)</a:t>
            </a:r>
          </a:p>
          <a:p>
            <a:pPr lvl="1" marL="631657" indent="-250657">
              <a:buSzPct val="100000"/>
              <a:buChar char="•"/>
              <a:defRPr sz="1800"/>
            </a:pPr>
            <a:r>
              <a:t>≥1 small-R jet (anti-kt, R=0.4, leptonic top decay)</a:t>
            </a:r>
          </a:p>
          <a:p>
            <a:pPr lvl="1" marL="631657" indent="-250657">
              <a:buSzPct val="100000"/>
              <a:buChar char="•"/>
              <a:defRPr sz="1800"/>
            </a:pPr>
            <a:r>
              <a:t>≥1 large-R jet (anti-kt, R=0.8, hadronic top decay)</a:t>
            </a:r>
          </a:p>
          <a:p>
            <a:pPr lvl="1" marL="631657" indent="-250657">
              <a:buSzPct val="100000"/>
              <a:buChar char="•"/>
              <a:defRPr sz="1800"/>
            </a:pPr>
            <a14:m>
              <m:oMathPara>
                <m:oMathParaPr>
                  <m:jc m:val="left"/>
                </m:oMathParaPr>
                <m:oMath>
                  <m:sSubSup>
                    <m:e>
                      <m:r>
                        <a:rPr xmlns:a="http://schemas.openxmlformats.org/drawingml/2006/main" sz="1950" i="1">
                          <a:solidFill>
                            <a:srgbClr val="0365C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0365C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r>
                        <a:rPr xmlns:a="http://schemas.openxmlformats.org/drawingml/2006/main" sz="1950" i="1">
                          <a:solidFill>
                            <a:srgbClr val="0365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1950" i="1">
                          <a:solidFill>
                            <a:srgbClr val="0365C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1950" i="1">
                          <a:solidFill>
                            <a:srgbClr val="0365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1950" i="1">
                          <a:solidFill>
                            <a:srgbClr val="0365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p>
                  </m:sSubSup>
                </m:oMath>
              </m:oMathPara>
            </a14:m>
          </a:p>
          <a:p>
            <a:pPr lvl="1" marL="631657" indent="-250657">
              <a:buSzPct val="100000"/>
              <a:buChar char="•"/>
              <a:defRPr sz="1800"/>
            </a:pPr>
            <a:r>
              <a:t>Characterise events by whether b and t jet candidate pass tagging requirements</a:t>
            </a:r>
          </a:p>
        </p:txBody>
      </p:sp>
      <p:pic>
        <p:nvPicPr>
          <p:cNvPr id="340" name="page2image62383664.png" descr="page2image6238366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3801" y="1243952"/>
            <a:ext cx="3052670" cy="3121380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</p:pic>
      <p:sp>
        <p:nvSpPr>
          <p:cNvPr id="341" name="Selection based on t-, b-jet categories"/>
          <p:cNvSpPr/>
          <p:nvPr/>
        </p:nvSpPr>
        <p:spPr>
          <a:xfrm>
            <a:off x="405832" y="8049732"/>
            <a:ext cx="2361890" cy="878843"/>
          </a:xfrm>
          <a:prstGeom prst="roundRect">
            <a:avLst>
              <a:gd name="adj" fmla="val 16796"/>
            </a:avLst>
          </a:prstGeom>
          <a:solidFill>
            <a:schemeClr val="accent1">
              <a:satOff val="-36923"/>
              <a:lumOff val="15441"/>
            </a:schemeClr>
          </a:solidFill>
          <a:ln w="25400">
            <a:solidFill>
              <a:schemeClr val="accent1">
                <a:lumOff val="-7647"/>
              </a:schemeClr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Selection based on t-, b-jet categories</a:t>
            </a:r>
          </a:p>
        </p:txBody>
      </p:sp>
      <p:sp>
        <p:nvSpPr>
          <p:cNvPr id="342" name="Signal Extraction (1t1b category)"/>
          <p:cNvSpPr/>
          <p:nvPr/>
        </p:nvSpPr>
        <p:spPr>
          <a:xfrm>
            <a:off x="6549321" y="8049732"/>
            <a:ext cx="2361890" cy="878843"/>
          </a:xfrm>
          <a:prstGeom prst="roundRect">
            <a:avLst>
              <a:gd name="adj" fmla="val 18750"/>
            </a:avLst>
          </a:prstGeom>
          <a:solidFill>
            <a:schemeClr val="accent1">
              <a:satOff val="-36923"/>
              <a:lumOff val="15441"/>
            </a:schemeClr>
          </a:solidFill>
          <a:ln w="25400">
            <a:solidFill>
              <a:schemeClr val="accent1">
                <a:lumOff val="-7647"/>
              </a:schemeClr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Signal Extraction (1t1b category)</a:t>
            </a:r>
          </a:p>
        </p:txBody>
      </p:sp>
      <p:sp>
        <p:nvSpPr>
          <p:cNvPr id="343" name="Unfolding"/>
          <p:cNvSpPr/>
          <p:nvPr/>
        </p:nvSpPr>
        <p:spPr>
          <a:xfrm>
            <a:off x="9360717" y="8049732"/>
            <a:ext cx="2361889" cy="878843"/>
          </a:xfrm>
          <a:prstGeom prst="roundRect">
            <a:avLst>
              <a:gd name="adj" fmla="val 18750"/>
            </a:avLst>
          </a:prstGeom>
          <a:solidFill>
            <a:schemeClr val="accent1">
              <a:satOff val="-36923"/>
              <a:lumOff val="15441"/>
            </a:schemeClr>
          </a:solidFill>
          <a:ln w="25400">
            <a:solidFill>
              <a:schemeClr val="accent1">
                <a:lumOff val="-7647"/>
              </a:schemeClr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Unfolding</a:t>
            </a:r>
          </a:p>
        </p:txBody>
      </p:sp>
      <p:sp>
        <p:nvSpPr>
          <p:cNvPr id="344" name="Line"/>
          <p:cNvSpPr/>
          <p:nvPr/>
        </p:nvSpPr>
        <p:spPr>
          <a:xfrm>
            <a:off x="2804005" y="8489153"/>
            <a:ext cx="351538" cy="1"/>
          </a:xfrm>
          <a:prstGeom prst="line">
            <a:avLst/>
          </a:prstGeom>
          <a:ln w="508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5" name="Line"/>
          <p:cNvSpPr/>
          <p:nvPr/>
        </p:nvSpPr>
        <p:spPr>
          <a:xfrm>
            <a:off x="6191308" y="8489153"/>
            <a:ext cx="351538" cy="1"/>
          </a:xfrm>
          <a:prstGeom prst="line">
            <a:avLst/>
          </a:prstGeom>
          <a:ln w="508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46" name="Line"/>
          <p:cNvSpPr/>
          <p:nvPr/>
        </p:nvSpPr>
        <p:spPr>
          <a:xfrm>
            <a:off x="8960195" y="8489153"/>
            <a:ext cx="351538" cy="1"/>
          </a:xfrm>
          <a:prstGeom prst="line">
            <a:avLst/>
          </a:prstGeom>
          <a:ln w="508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2046" y="5231412"/>
            <a:ext cx="1800113" cy="16535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"/>
          <p:cNvGrpSpPr/>
          <p:nvPr/>
        </p:nvGrpSpPr>
        <p:grpSpPr>
          <a:xfrm>
            <a:off x="4912338" y="7617488"/>
            <a:ext cx="1073281" cy="1743332"/>
            <a:chOff x="0" y="0"/>
            <a:chExt cx="1073280" cy="1743330"/>
          </a:xfrm>
        </p:grpSpPr>
        <p:sp>
          <p:nvSpPr>
            <p:cNvPr id="348" name="0t: AK4 jet η"/>
            <p:cNvSpPr/>
            <p:nvPr/>
          </p:nvSpPr>
          <p:spPr>
            <a:xfrm>
              <a:off x="0" y="0"/>
              <a:ext cx="1073281" cy="530081"/>
            </a:xfrm>
            <a:prstGeom prst="roundRect">
              <a:avLst>
                <a:gd name="adj" fmla="val 16880"/>
              </a:avLst>
            </a:prstGeom>
            <a:solidFill>
              <a:schemeClr val="accent5"/>
            </a:solidFill>
            <a:ln w="25400" cap="flat">
              <a:solidFill>
                <a:schemeClr val="accent5">
                  <a:lumOff val="-8078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0t: AK4 jet η</a:t>
              </a:r>
            </a:p>
          </p:txBody>
        </p:sp>
        <p:sp>
          <p:nvSpPr>
            <p:cNvPr id="349" name="1t0b: AK4 jet η"/>
            <p:cNvSpPr/>
            <p:nvPr/>
          </p:nvSpPr>
          <p:spPr>
            <a:xfrm>
              <a:off x="0" y="606625"/>
              <a:ext cx="1073281" cy="530081"/>
            </a:xfrm>
            <a:prstGeom prst="roundRect">
              <a:avLst>
                <a:gd name="adj" fmla="val 16796"/>
              </a:avLst>
            </a:prstGeom>
            <a:solidFill>
              <a:schemeClr val="accent5"/>
            </a:solidFill>
            <a:ln w="25400" cap="flat">
              <a:solidFill>
                <a:schemeClr val="accent5">
                  <a:lumOff val="-8078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1t0b: AK4 jet η</a:t>
              </a:r>
            </a:p>
          </p:txBody>
        </p:sp>
        <p:sp>
          <p:nvSpPr>
            <p:cNvPr id="350" name="1t1b: AK8 jet mass"/>
            <p:cNvSpPr/>
            <p:nvPr/>
          </p:nvSpPr>
          <p:spPr>
            <a:xfrm>
              <a:off x="0" y="1213250"/>
              <a:ext cx="1073281" cy="530081"/>
            </a:xfrm>
            <a:prstGeom prst="roundRect">
              <a:avLst>
                <a:gd name="adj" fmla="val 16796"/>
              </a:avLst>
            </a:prstGeom>
            <a:solidFill>
              <a:schemeClr val="accent2"/>
            </a:solidFill>
            <a:ln w="25400" cap="flat">
              <a:solidFill>
                <a:schemeClr val="accent2">
                  <a:lumOff val="-5333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1t1b: AK8 jet mass</a:t>
              </a:r>
            </a:p>
          </p:txBody>
        </p:sp>
      </p:grpSp>
      <p:sp>
        <p:nvSpPr>
          <p:cNvPr id="352" name="Simultaneous Binned ML fit"/>
          <p:cNvSpPr/>
          <p:nvPr/>
        </p:nvSpPr>
        <p:spPr>
          <a:xfrm>
            <a:off x="3177920" y="8164869"/>
            <a:ext cx="1508841" cy="648570"/>
          </a:xfrm>
          <a:prstGeom prst="roundRect">
            <a:avLst>
              <a:gd name="adj" fmla="val 22759"/>
            </a:avLst>
          </a:prstGeom>
          <a:solidFill>
            <a:srgbClr val="A7A7A7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1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Simultaneous Binned ML fit</a:t>
            </a:r>
          </a:p>
        </p:txBody>
      </p:sp>
      <p:sp>
        <p:nvSpPr>
          <p:cNvPr id="353" name="{"/>
          <p:cNvSpPr txBox="1"/>
          <p:nvPr/>
        </p:nvSpPr>
        <p:spPr>
          <a:xfrm>
            <a:off x="4455321" y="7701754"/>
            <a:ext cx="406401" cy="157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600">
                <a:solidFill>
                  <a:srgbClr val="000000"/>
                </a:solidFill>
                <a:latin typeface="ヒラギノ角ゴシック W0"/>
                <a:ea typeface="ヒラギノ角ゴシック W0"/>
                <a:cs typeface="ヒラギノ角ゴシック W0"/>
                <a:sym typeface="ヒラギノ角ゴシック W0"/>
              </a:defRPr>
            </a:lvl1pPr>
          </a:lstStyle>
          <a:p>
            <a:pPr/>
            <a:r>
              <a:t>{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Analysis overview"/>
          <p:cNvSpPr txBox="1"/>
          <p:nvPr/>
        </p:nvSpPr>
        <p:spPr>
          <a:xfrm>
            <a:off x="2910768" y="157222"/>
            <a:ext cx="7183264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Background Estimation (l+jets)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56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57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59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60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63" name="Several sources of background:…"/>
          <p:cNvSpPr txBox="1"/>
          <p:nvPr/>
        </p:nvSpPr>
        <p:spPr>
          <a:xfrm>
            <a:off x="31673" y="1099429"/>
            <a:ext cx="10853999" cy="572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0578" indent="-220578">
              <a:buSzPct val="100000"/>
              <a:buChar char="•"/>
            </a:pPr>
            <a:r>
              <a:t>Several sources of background:</a:t>
            </a:r>
          </a:p>
          <a:p>
            <a:pPr lvl="1" marL="601578" indent="-220578">
              <a:buSzPct val="100000"/>
              <a:buChar char="•"/>
            </a:pPr>
            <a:r>
              <a:t>Non-signal ttbar, single top quark, W+jets, Z+jets, diboson, </a:t>
            </a:r>
            <a:r>
              <a:rPr>
                <a:solidFill>
                  <a:schemeClr val="accent5"/>
                </a:solidFill>
              </a:rPr>
              <a:t>QCD</a:t>
            </a:r>
            <a:endParaRPr>
              <a:solidFill>
                <a:schemeClr val="accent5"/>
              </a:solidFill>
            </a:endParaRPr>
          </a:p>
          <a:p>
            <a:pPr lvl="1" marL="601578" indent="-220578">
              <a:buSzPct val="100000"/>
              <a:buChar char="•"/>
            </a:pPr>
            <a:r>
              <a:t>All except QCD are modelled using MC</a:t>
            </a:r>
          </a:p>
          <a:p>
            <a:pPr lvl="1" marL="601578" indent="-220578">
              <a:buSzPct val="100000"/>
              <a:buChar char="•"/>
            </a:pPr>
            <a:r>
              <a:t>QCD: data driven technique</a:t>
            </a:r>
          </a:p>
          <a:p>
            <a:pPr/>
          </a:p>
          <a:p>
            <a:pPr marL="220578" indent="-220578">
              <a:buSzPct val="100000"/>
              <a:buChar char="•"/>
            </a:pPr>
            <a:r>
              <a:t>QCD:</a:t>
            </a:r>
          </a:p>
          <a:p>
            <a:pPr lvl="1" marL="601578" indent="-220578">
              <a:buSzPct val="100000"/>
              <a:buChar char="•"/>
            </a:pPr>
            <a:r>
              <a:t>Data in a sideband dominated by QCD:</a:t>
            </a:r>
          </a:p>
          <a:p>
            <a:pPr lvl="3" indent="685800">
              <a:defRPr>
                <a:solidFill>
                  <a:schemeClr val="accent1">
                    <a:satOff val="-36923"/>
                    <a:lumOff val="15441"/>
                  </a:schemeClr>
                </a:solidFill>
              </a:defRPr>
            </a:pPr>
            <a:r>
              <a:t>-invert the requirement on the lepton: exactly one with 0.1 &lt; miniIso &lt; 0.2; Medium e ID</a:t>
            </a:r>
          </a:p>
          <a:p>
            <a:pPr lvl="1" marL="601578" indent="-220578">
              <a:buSzPct val="100000"/>
              <a:buChar char="•"/>
            </a:pPr>
            <a:r>
              <a:t>Subtract expected non-QCD contributions </a:t>
            </a:r>
          </a:p>
          <a:p>
            <a:pPr lvl="1" marL="601578" indent="-220578">
              <a:buSzPct val="100000"/>
              <a:buChar char="•"/>
            </a:pPr>
            <a:r>
              <a:t>Compare QCD shape in data sideband against QCD MC in data sideband signal region</a:t>
            </a:r>
          </a:p>
          <a:p>
            <a:pPr lvl="3" indent="685800">
              <a:defRPr>
                <a:solidFill>
                  <a:schemeClr val="accent1">
                    <a:satOff val="-36923"/>
                    <a:lumOff val="15441"/>
                  </a:schemeClr>
                </a:solidFill>
              </a:defRPr>
            </a:pPr>
            <a:r>
              <a:t>Good agreement</a:t>
            </a:r>
          </a:p>
          <a:p>
            <a:pPr lvl="3" indent="685800">
              <a:defRPr>
                <a:solidFill>
                  <a:schemeClr val="accent1">
                    <a:satOff val="-36923"/>
                    <a:lumOff val="15441"/>
                  </a:schemeClr>
                </a:solidFill>
              </a:defRPr>
            </a:pPr>
            <a:r>
              <a:t>Largest deviations in e p</a:t>
            </a:r>
            <a:r>
              <a:rPr baseline="-5999"/>
              <a:t>T </a:t>
            </a:r>
            <a:r>
              <a:t>and η</a:t>
            </a:r>
          </a:p>
          <a:p>
            <a:pPr/>
          </a:p>
          <a:p>
            <a:pPr lvl="3" indent="685800">
              <a:defRPr>
                <a:solidFill>
                  <a:schemeClr val="accent1">
                    <a:satOff val="-36923"/>
                    <a:lumOff val="15441"/>
                  </a:schemeClr>
                </a:solidFill>
              </a:defRPr>
            </a:pPr>
          </a:p>
          <a:p>
            <a:pPr lvl="3" marL="1363578" indent="-220578">
              <a:buSzPct val="100000"/>
              <a:buChar char="•"/>
              <a:defRPr>
                <a:solidFill>
                  <a:schemeClr val="accent1">
                    <a:satOff val="-36923"/>
                    <a:lumOff val="15441"/>
                  </a:schemeClr>
                </a:solidFill>
              </a:defRPr>
            </a:pPr>
          </a:p>
        </p:txBody>
      </p:sp>
      <p:grpSp>
        <p:nvGrpSpPr>
          <p:cNvPr id="374" name="Group"/>
          <p:cNvGrpSpPr/>
          <p:nvPr/>
        </p:nvGrpSpPr>
        <p:grpSpPr>
          <a:xfrm>
            <a:off x="184620" y="5464452"/>
            <a:ext cx="12096465" cy="3732344"/>
            <a:chOff x="0" y="0"/>
            <a:chExt cx="12096463" cy="3732342"/>
          </a:xfrm>
        </p:grpSpPr>
        <p:sp>
          <p:nvSpPr>
            <p:cNvPr id="364" name="signal strength, t tagging efficiency SF and bkg normalisations determined using simultaneous Binned Likelihood fit…"/>
            <p:cNvSpPr txBox="1"/>
            <p:nvPr/>
          </p:nvSpPr>
          <p:spPr>
            <a:xfrm>
              <a:off x="0" y="465424"/>
              <a:ext cx="12096464" cy="3266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220578" indent="-220578">
                <a:buSzPct val="100000"/>
                <a:buChar char="•"/>
              </a:pPr>
              <a14:m>
                <m:oMath>
                  <m:r>
                    <a:rPr xmlns:a="http://schemas.openxmlformats.org/drawingml/2006/main" sz="2200" i="1">
                      <a:solidFill>
                        <a:srgbClr val="0365C0"/>
                      </a:solidFill>
                      <a:latin typeface="Cambria Math" panose="02040503050406030204" pitchFamily="18" charset="0"/>
                    </a:rPr>
                    <m:t>t</m:t>
                  </m:r>
                  <m:bar>
                    <m:barPr>
                      <m:ctrlPr>
                        <a:rPr xmlns:a="http://schemas.openxmlformats.org/drawingml/2006/main" sz="2200" i="1">
                          <a:solidFill>
                            <a:srgbClr val="0365C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2200" i="1">
                          <a:solidFill>
                            <a:srgbClr val="0365C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</m:bar>
                </m:oMath>
              </a14:m>
              <a:r>
                <a:t> signal strength, t tagging efficiency SF and bkg normalisations determined using simultaneous Binned Likelihood fit</a:t>
              </a:r>
            </a:p>
            <a:p>
              <a:pPr marL="220578" indent="-220578">
                <a:buSzPct val="100000"/>
                <a:buChar char="•"/>
              </a:pPr>
              <a:r>
                <a:t>Event categories fitted simultaneously:</a:t>
              </a:r>
            </a:p>
            <a:p>
              <a:pPr lvl="1" marL="601578" indent="-220578">
                <a:buSzPct val="100000"/>
                <a:buChar char="•"/>
                <a:defRPr>
                  <a:solidFill>
                    <a:schemeClr val="accent5"/>
                  </a:solidFill>
                </a:defRPr>
              </a:pPr>
              <a:r>
                <a:t>0t: Background dominated</a:t>
              </a:r>
            </a:p>
            <a:p>
              <a:pPr lvl="1" marL="601578" indent="-220578">
                <a:buSzPct val="100000"/>
                <a:buChar char="•"/>
                <a:defRPr>
                  <a:solidFill>
                    <a:schemeClr val="accent5"/>
                  </a:solidFill>
                </a:defRPr>
              </a:pPr>
              <a:r>
                <a:t>1t0b</a:t>
              </a:r>
            </a:p>
            <a:p>
              <a:pPr lvl="1" marL="601578" indent="-220578">
                <a:buSzPct val="100000"/>
                <a:buChar char="•"/>
                <a:defRPr>
                  <a:solidFill>
                    <a:schemeClr val="accent2"/>
                  </a:solidFill>
                </a:defRPr>
              </a:pPr>
              <a:r>
                <a:t>1t1b: Signal Dominated</a:t>
              </a:r>
            </a:p>
            <a:p>
              <a:pPr/>
            </a:p>
            <a:p>
              <a:pPr marL="220578" indent="-220578">
                <a:buSzPct val="100000"/>
                <a:buChar char="•"/>
              </a:pPr>
              <a:r>
                <a:t>Systematics,  normalisations enter as nuisances</a:t>
              </a:r>
            </a:p>
            <a:p>
              <a:pPr marL="220578" indent="-220578">
                <a:buSzPct val="100000"/>
                <a:buChar char="•"/>
              </a:pPr>
              <a:r>
                <a:t>e/μ + jets channels are fitted simultaneously</a:t>
              </a:r>
            </a:p>
          </p:txBody>
        </p:sp>
        <p:sp>
          <p:nvSpPr>
            <p:cNvPr id="365" name="Best signal/background discrimination…"/>
            <p:cNvSpPr txBox="1"/>
            <p:nvPr/>
          </p:nvSpPr>
          <p:spPr>
            <a:xfrm>
              <a:off x="7698198" y="1594814"/>
              <a:ext cx="3729353" cy="1106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/>
              <a:r>
                <a:t>Best signal/background discrimination</a:t>
              </a:r>
            </a:p>
            <a:p>
              <a:pPr algn="ctr"/>
              <a:r>
                <a:t>QCD well modelled</a:t>
              </a:r>
            </a:p>
          </p:txBody>
        </p:sp>
        <p:sp>
          <p:nvSpPr>
            <p:cNvPr id="366" name="Simultaneous Likelihood Fit"/>
            <p:cNvSpPr txBox="1"/>
            <p:nvPr/>
          </p:nvSpPr>
          <p:spPr>
            <a:xfrm>
              <a:off x="10064" y="0"/>
              <a:ext cx="3221671" cy="395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/>
              </a:lvl1pPr>
            </a:lstStyle>
            <a:p>
              <a:pPr/>
              <a:r>
                <a:t>Simultaneous Likelihood Fit</a:t>
              </a:r>
            </a:p>
          </p:txBody>
        </p:sp>
        <p:sp>
          <p:nvSpPr>
            <p:cNvPr id="367" name="}"/>
            <p:cNvSpPr txBox="1"/>
            <p:nvPr/>
          </p:nvSpPr>
          <p:spPr>
            <a:xfrm>
              <a:off x="3883422" y="1528201"/>
              <a:ext cx="368574" cy="748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368" name="}"/>
            <p:cNvSpPr txBox="1"/>
            <p:nvPr/>
          </p:nvSpPr>
          <p:spPr>
            <a:xfrm>
              <a:off x="3883422" y="2165516"/>
              <a:ext cx="368574" cy="500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369" name="Line"/>
            <p:cNvSpPr/>
            <p:nvPr/>
          </p:nvSpPr>
          <p:spPr>
            <a:xfrm>
              <a:off x="4179660" y="2415572"/>
              <a:ext cx="753251" cy="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0" name="Line"/>
            <p:cNvSpPr/>
            <p:nvPr/>
          </p:nvSpPr>
          <p:spPr>
            <a:xfrm>
              <a:off x="4179660" y="1902628"/>
              <a:ext cx="753251" cy="1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1" name="AK4 jet η"/>
            <p:cNvSpPr txBox="1"/>
            <p:nvPr/>
          </p:nvSpPr>
          <p:spPr>
            <a:xfrm>
              <a:off x="5085214" y="1704860"/>
              <a:ext cx="1137085" cy="395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pPr/>
              <a:r>
                <a:t>AK4 jet η</a:t>
              </a:r>
            </a:p>
          </p:txBody>
        </p:sp>
        <p:sp>
          <p:nvSpPr>
            <p:cNvPr id="372" name="AK8 jet SD mass"/>
            <p:cNvSpPr txBox="1"/>
            <p:nvPr/>
          </p:nvSpPr>
          <p:spPr>
            <a:xfrm>
              <a:off x="5085214" y="2217804"/>
              <a:ext cx="1926036" cy="395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chemeClr val="accent2"/>
                  </a:solidFill>
                </a:defRPr>
              </a:lvl1pPr>
            </a:lstStyle>
            <a:p>
              <a:pPr/>
              <a:r>
                <a:t>AK8 jet SD mass</a:t>
              </a:r>
            </a:p>
          </p:txBody>
        </p:sp>
        <p:sp>
          <p:nvSpPr>
            <p:cNvPr id="373" name="}"/>
            <p:cNvSpPr txBox="1"/>
            <p:nvPr/>
          </p:nvSpPr>
          <p:spPr>
            <a:xfrm>
              <a:off x="7057440" y="1462828"/>
              <a:ext cx="368574" cy="1370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0000"/>
              </a:lvl1pPr>
            </a:lstStyle>
            <a:p>
              <a:pPr/>
              <a:r>
                <a:t>}</a:t>
              </a:r>
            </a:p>
          </p:txBody>
        </p:sp>
      </p:grpSp>
      <p:pic>
        <p:nvPicPr>
          <p:cNvPr id="375" name="Signal Stength: r = 0.81 ± 0.05 Equation  Signal Stength: r = 0.81 ± 0.05" descr="Signal Stength: r = 0.81 ± 0.05 Equation  Signal Stength: r = 0.81 ± 0.05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72817" y="8462996"/>
            <a:ext cx="4676357" cy="77073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nalysis overview"/>
          <p:cNvSpPr txBox="1"/>
          <p:nvPr/>
        </p:nvSpPr>
        <p:spPr>
          <a:xfrm>
            <a:off x="2077522" y="157222"/>
            <a:ext cx="890055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Post fit kinematic distributions (l+jets)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78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79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81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2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85" name="AK4 jet η, 0t"/>
          <p:cNvSpPr txBox="1"/>
          <p:nvPr/>
        </p:nvSpPr>
        <p:spPr>
          <a:xfrm>
            <a:off x="1475554" y="5025244"/>
            <a:ext cx="1505161" cy="395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AK4 jet η, 0t</a:t>
            </a:r>
          </a:p>
        </p:txBody>
      </p:sp>
      <p:sp>
        <p:nvSpPr>
          <p:cNvPr id="386" name="AK4 jet η, 1t0b"/>
          <p:cNvSpPr txBox="1"/>
          <p:nvPr/>
        </p:nvSpPr>
        <p:spPr>
          <a:xfrm>
            <a:off x="5631017" y="5014462"/>
            <a:ext cx="1793566" cy="39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AK4 jet η, 1t0b</a:t>
            </a:r>
          </a:p>
        </p:txBody>
      </p:sp>
      <p:sp>
        <p:nvSpPr>
          <p:cNvPr id="387" name="AK8 jet softDrop Mass, 1t1b"/>
          <p:cNvSpPr txBox="1"/>
          <p:nvPr/>
        </p:nvSpPr>
        <p:spPr>
          <a:xfrm>
            <a:off x="9318938" y="5036177"/>
            <a:ext cx="3292340" cy="39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AK8 jet softDrop Mass, 1t1b</a:t>
            </a:r>
          </a:p>
        </p:txBody>
      </p:sp>
      <p:pic>
        <p:nvPicPr>
          <p:cNvPr id="388" name="el_ak4jetEta0t_comb1_post.pdf" descr="el_ak4jetEta0t_comb1_po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4" y="5482814"/>
            <a:ext cx="4445001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el_ak4jetEta1t0b_comb1_post.pdf" descr="el_ak4jetEta1t0b_comb1_po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05300" y="5482814"/>
            <a:ext cx="4445000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el_ak8jetSDmass1t1b_comb1_post.pdf" descr="el_ak8jetSDmass1t1b_comb1_po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48079" y="5482814"/>
            <a:ext cx="4445001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mu_ak4jetEta0t_comb1_post.pdf" descr="mu_ak4jetEta0t_comb1_post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34" y="1137529"/>
            <a:ext cx="4445001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mu_ak4jetEta1t0b_comb1_post.pdf" descr="mu_ak4jetEta1t0b_comb1_post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05300" y="1137529"/>
            <a:ext cx="4445000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mu_ak8jetSDmass1t1b_comb1_post.pdf" descr="mu_ak8jetSDmass1t1b_comb1_post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548079" y="1137529"/>
            <a:ext cx="4445001" cy="3825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395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98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9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02" name="0t"/>
          <p:cNvSpPr txBox="1"/>
          <p:nvPr/>
        </p:nvSpPr>
        <p:spPr>
          <a:xfrm>
            <a:off x="2008912" y="5025197"/>
            <a:ext cx="349499" cy="39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0t</a:t>
            </a:r>
          </a:p>
        </p:txBody>
      </p:sp>
      <p:sp>
        <p:nvSpPr>
          <p:cNvPr id="403" name="1t0b"/>
          <p:cNvSpPr txBox="1"/>
          <p:nvPr/>
        </p:nvSpPr>
        <p:spPr>
          <a:xfrm>
            <a:off x="6183448" y="5036177"/>
            <a:ext cx="637904" cy="39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1t0b</a:t>
            </a:r>
          </a:p>
        </p:txBody>
      </p:sp>
      <p:sp>
        <p:nvSpPr>
          <p:cNvPr id="404" name="1t1b"/>
          <p:cNvSpPr txBox="1"/>
          <p:nvPr/>
        </p:nvSpPr>
        <p:spPr>
          <a:xfrm>
            <a:off x="10646389" y="5077064"/>
            <a:ext cx="637903" cy="39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1t1b</a:t>
            </a:r>
          </a:p>
        </p:txBody>
      </p:sp>
      <p:pic>
        <p:nvPicPr>
          <p:cNvPr id="405" name="comb_ak8jetPt0t_post.pdf" descr="comb_ak8jetPt0t_po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8839" y="1137529"/>
            <a:ext cx="4445001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comb_ak8jetPt1t0b_post.pdf" descr="comb_ak8jetPt1t0b_po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9900" y="1137529"/>
            <a:ext cx="4445000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comb_ak8jetPt1t1b_post.pdf" descr="comb_ak8jetPt1t1b_po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31080" y="1137529"/>
            <a:ext cx="4445001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comb_ak8jetY0t_post.pdf" descr="comb_ak8jetY0t_post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739" y="5482721"/>
            <a:ext cx="4445001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comb_ak8jetY1t0b_post.pdf" descr="comb_ak8jetY1t0b_post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05300" y="5586456"/>
            <a:ext cx="4445000" cy="382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comb_ak8jetY1t1b_post.pdf" descr="comb_ak8jetY1t1b_post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556480" y="5586456"/>
            <a:ext cx="4445001" cy="382568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Analysis overview"/>
          <p:cNvSpPr txBox="1"/>
          <p:nvPr/>
        </p:nvSpPr>
        <p:spPr>
          <a:xfrm>
            <a:off x="2077522" y="157222"/>
            <a:ext cx="890055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Post fit kinematic distributions (l+jets)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Analysis overview"/>
          <p:cNvSpPr txBox="1"/>
          <p:nvPr/>
        </p:nvSpPr>
        <p:spPr>
          <a:xfrm>
            <a:off x="2902536" y="157222"/>
            <a:ext cx="7199729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Parton &amp; Particle levels (l+jets)</a:t>
            </a:r>
          </a:p>
        </p:txBody>
      </p:sp>
      <p:grpSp>
        <p:nvGrpSpPr>
          <p:cNvPr id="416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14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5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17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8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21" name="Parton"/>
          <p:cNvSpPr txBox="1"/>
          <p:nvPr/>
        </p:nvSpPr>
        <p:spPr>
          <a:xfrm>
            <a:off x="117933" y="1179981"/>
            <a:ext cx="1143262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Parton</a:t>
            </a:r>
          </a:p>
        </p:txBody>
      </p:sp>
      <p:sp>
        <p:nvSpPr>
          <p:cNvPr id="422" name="Selection:…"/>
          <p:cNvSpPr txBox="1"/>
          <p:nvPr/>
        </p:nvSpPr>
        <p:spPr>
          <a:xfrm>
            <a:off x="168228" y="1795513"/>
            <a:ext cx="6350001" cy="217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rPr u="sng"/>
              <a:t>Selection</a:t>
            </a:r>
            <a:r>
              <a:t>: </a:t>
            </a:r>
          </a:p>
          <a:p>
            <a:pPr marL="220578" indent="-220578">
              <a:buSzPct val="100000"/>
              <a:buChar char="•"/>
            </a:pPr>
            <a:r>
              <a:t>Confined to semi-leptonic ttbar with p</a:t>
            </a:r>
            <a:r>
              <a:rPr baseline="-5999"/>
              <a:t>T </a:t>
            </a:r>
            <a:r>
              <a:t>&gt;400GeV for the hadronically decaying top quark</a:t>
            </a:r>
          </a:p>
          <a:p>
            <a:pPr marL="220578" indent="-220578">
              <a:buSzPct val="100000"/>
              <a:buChar char="•"/>
            </a:pPr>
            <a:r>
              <a:t>==1 μ/e </a:t>
            </a:r>
          </a:p>
          <a:p>
            <a:pPr marL="220578" indent="-220578">
              <a:buSzPct val="100000"/>
              <a:buChar char="•"/>
            </a:pPr>
            <a:r>
              <a:t>Top Quark: sign opposite of the lepton</a:t>
            </a:r>
          </a:p>
        </p:txBody>
      </p:sp>
      <p:sp>
        <p:nvSpPr>
          <p:cNvPr id="423" name="Selection:…"/>
          <p:cNvSpPr txBox="1"/>
          <p:nvPr/>
        </p:nvSpPr>
        <p:spPr>
          <a:xfrm>
            <a:off x="6625060" y="1662587"/>
            <a:ext cx="6400801" cy="3946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320040"/>
          <a:lstStyle/>
          <a:p>
            <a:pPr/>
            <a:r>
              <a:rPr u="sng"/>
              <a:t>Selection</a:t>
            </a:r>
            <a:r>
              <a:t>: </a:t>
            </a:r>
          </a:p>
          <a:p>
            <a:pPr marL="220578" indent="-220578">
              <a:buSzPct val="100000"/>
              <a:buChar char="•"/>
            </a:pPr>
            <a:r>
              <a:t>≥1 particle level AK8 jet:</a:t>
            </a:r>
          </a:p>
          <a:p>
            <a:pPr lvl="1" marL="601578" indent="-220578">
              <a:buSzPct val="100000"/>
              <a:buChar char="•"/>
            </a:pPr>
            <a:r>
              <a:t> p</a:t>
            </a:r>
            <a:r>
              <a:rPr baseline="-5999"/>
              <a:t>T </a:t>
            </a:r>
            <a:r>
              <a:t>&gt; 400GeV</a:t>
            </a:r>
          </a:p>
          <a:p>
            <a:pPr lvl="1" marL="601578" indent="-220578">
              <a:buSzPct val="100000"/>
              <a:buChar char="•"/>
            </a:pPr>
            <a:r>
              <a:t>|η| &lt; 2.4</a:t>
            </a:r>
          </a:p>
          <a:p>
            <a:pPr lvl="1" marL="601578" indent="-220578">
              <a:buSzPct val="100000"/>
              <a:buChar char="•"/>
            </a:pPr>
            <a:r>
              <a:t>105 &lt; m</a:t>
            </a:r>
            <a:r>
              <a:rPr baseline="-5999"/>
              <a:t>jet </a:t>
            </a:r>
            <a:r>
              <a:t> &lt; 220 GeV</a:t>
            </a:r>
          </a:p>
          <a:p>
            <a:pPr marL="220578" indent="-220578">
              <a:buSzPct val="100000"/>
              <a:buChar char="•"/>
            </a:pPr>
            <a:r>
              <a:t>≥1 particle level AK4 jet:</a:t>
            </a:r>
          </a:p>
          <a:p>
            <a:pPr lvl="1" marL="601578" indent="-220578">
              <a:buSzPct val="100000"/>
              <a:buChar char="•"/>
            </a:pPr>
            <a:r>
              <a:t>p</a:t>
            </a:r>
            <a:r>
              <a:rPr baseline="-5999"/>
              <a:t>T </a:t>
            </a:r>
            <a:r>
              <a:t>&gt; 50 GeV</a:t>
            </a:r>
          </a:p>
          <a:p>
            <a:pPr lvl="1" marL="601578" indent="-220578">
              <a:buSzPct val="100000"/>
              <a:buChar char="•"/>
            </a:pPr>
            <a:r>
              <a:t>|η| &lt; 2.4</a:t>
            </a:r>
          </a:p>
          <a:p>
            <a:pPr lvl="1" marL="601578" indent="-220578">
              <a:buSzPct val="100000"/>
              <a:buChar char="•"/>
            </a:pPr>
            <a:r>
              <a:t>Originating from b quark</a:t>
            </a:r>
          </a:p>
          <a:p>
            <a:pPr marL="220578" indent="-220578">
              <a:buSzPct val="100000"/>
              <a:buChar char="•"/>
            </a:pPr>
            <a:r>
              <a:t>==1 μ/e: </a:t>
            </a:r>
          </a:p>
          <a:p>
            <a:pPr lvl="1" marL="601578" indent="-220578">
              <a:buSzPct val="100000"/>
              <a:buChar char="•"/>
            </a:pPr>
            <a:r>
              <a:t>p</a:t>
            </a:r>
            <a:r>
              <a:rPr baseline="-5999"/>
              <a:t>T</a:t>
            </a:r>
            <a:r>
              <a:t> &gt; 50GeV </a:t>
            </a:r>
          </a:p>
          <a:p>
            <a:pPr lvl="1" marL="601578" indent="-220578">
              <a:buSzPct val="100000"/>
              <a:buChar char="•"/>
            </a:pPr>
            <a:r>
              <a:t>|η|&lt; 2.1</a:t>
            </a:r>
          </a:p>
          <a:p>
            <a:pPr marL="220578" indent="-220578">
              <a:buSzPct val="100000"/>
              <a:buChar char="•"/>
            </a:pPr>
            <a:r>
              <a:t>Top jet: leading particle level AK8 jet</a:t>
            </a:r>
          </a:p>
        </p:txBody>
      </p:sp>
      <p:sp>
        <p:nvSpPr>
          <p:cNvPr id="424" name="Parton"/>
          <p:cNvSpPr txBox="1"/>
          <p:nvPr/>
        </p:nvSpPr>
        <p:spPr>
          <a:xfrm>
            <a:off x="6570653" y="1137529"/>
            <a:ext cx="1271440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u="sng"/>
            </a:lvl1pPr>
          </a:lstStyle>
          <a:p>
            <a:pPr/>
            <a:r>
              <a:t>Particle</a:t>
            </a:r>
          </a:p>
        </p:txBody>
      </p:sp>
      <p:sp>
        <p:nvSpPr>
          <p:cNvPr id="425" name="Line"/>
          <p:cNvSpPr/>
          <p:nvPr/>
        </p:nvSpPr>
        <p:spPr>
          <a:xfrm flipV="1">
            <a:off x="6502399" y="1137530"/>
            <a:ext cx="1" cy="412439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428" name="Unfolding: simple response matrix inversion w/o regularisation"/>
          <p:cNvGrpSpPr/>
          <p:nvPr/>
        </p:nvGrpSpPr>
        <p:grpSpPr>
          <a:xfrm>
            <a:off x="652573" y="5186450"/>
            <a:ext cx="2743322" cy="673970"/>
            <a:chOff x="0" y="0"/>
            <a:chExt cx="2743321" cy="673968"/>
          </a:xfrm>
        </p:grpSpPr>
        <p:sp>
          <p:nvSpPr>
            <p:cNvPr id="426" name="Rectangle"/>
            <p:cNvSpPr/>
            <p:nvPr/>
          </p:nvSpPr>
          <p:spPr>
            <a:xfrm>
              <a:off x="0" y="-1"/>
              <a:ext cx="2743322" cy="67397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7" name="Unfolding"/>
            <p:cNvSpPr txBox="1"/>
            <p:nvPr/>
          </p:nvSpPr>
          <p:spPr>
            <a:xfrm>
              <a:off x="0" y="65717"/>
              <a:ext cx="2743322" cy="542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Unfolding</a:t>
              </a:r>
            </a:p>
          </p:txBody>
        </p:sp>
      </p:grpSp>
      <p:sp>
        <p:nvSpPr>
          <p:cNvPr id="429" name="Unfolding is performed with TUnfold…"/>
          <p:cNvSpPr txBox="1"/>
          <p:nvPr/>
        </p:nvSpPr>
        <p:spPr>
          <a:xfrm>
            <a:off x="642444" y="7922602"/>
            <a:ext cx="8255001" cy="110673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Unfolding is performed with TUnfold</a:t>
            </a:r>
          </a:p>
          <a:p>
            <a:pPr lvl="1" marL="601578" indent="-220578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Simple matrix inversion</a:t>
            </a:r>
          </a:p>
          <a:p>
            <a:pPr lvl="1" marL="601578" indent="-220578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Without regularisation</a:t>
            </a:r>
          </a:p>
        </p:txBody>
      </p:sp>
      <p:grpSp>
        <p:nvGrpSpPr>
          <p:cNvPr id="432" name="Group"/>
          <p:cNvGrpSpPr/>
          <p:nvPr/>
        </p:nvGrpSpPr>
        <p:grpSpPr>
          <a:xfrm>
            <a:off x="651020" y="6150715"/>
            <a:ext cx="8453869" cy="1454026"/>
            <a:chOff x="0" y="0"/>
            <a:chExt cx="8453867" cy="1454025"/>
          </a:xfrm>
        </p:grpSpPr>
        <p:sp>
          <p:nvSpPr>
            <p:cNvPr id="430" name="Rectangle"/>
            <p:cNvSpPr/>
            <p:nvPr/>
          </p:nvSpPr>
          <p:spPr>
            <a:xfrm>
              <a:off x="0" y="0"/>
              <a:ext cx="8453868" cy="1454026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631F"/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1" name="Unfold pT(top), |y| (top) distributions to give cross section at Particle and Parton level of the hadronically decaying top quark…"/>
            <p:cNvSpPr txBox="1"/>
            <p:nvPr/>
          </p:nvSpPr>
          <p:spPr>
            <a:xfrm>
              <a:off x="180236" y="36560"/>
              <a:ext cx="8093396" cy="133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t>Unfold p</a:t>
              </a:r>
              <a:r>
                <a:rPr baseline="-5999"/>
                <a:t>T</a:t>
              </a:r>
              <a:r>
                <a:t>(top), |y| (top) distributions to give cross section at Particle and Parton level of the hadronically decaying top quark</a:t>
              </a:r>
            </a:p>
            <a:p>
              <a:pPr>
                <a:defRPr sz="2000">
                  <a:solidFill>
                    <a:srgbClr val="FFFFFF"/>
                  </a:solidFill>
                </a:defRPr>
              </a:pPr>
            </a:p>
            <a:p>
              <a:pPr>
                <a:defRPr sz="2000">
                  <a:solidFill>
                    <a:srgbClr val="FFFFFF"/>
                  </a:solidFill>
                </a:defRPr>
              </a:pPr>
              <a:r>
                <a:t>-Measured distribution: background-subtracted data in 1t1b signal region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ystematic uncertainties"/>
          <p:cNvSpPr txBox="1"/>
          <p:nvPr/>
        </p:nvSpPr>
        <p:spPr>
          <a:xfrm>
            <a:off x="4265587" y="157222"/>
            <a:ext cx="576902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Systematic uncertainties</a:t>
            </a:r>
          </a:p>
        </p:txBody>
      </p:sp>
      <p:grpSp>
        <p:nvGrpSpPr>
          <p:cNvPr id="437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35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38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9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Two categories:…"/>
          <p:cNvSpPr txBox="1"/>
          <p:nvPr/>
        </p:nvSpPr>
        <p:spPr>
          <a:xfrm>
            <a:off x="122957" y="2357886"/>
            <a:ext cx="12784286" cy="310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639214"/>
          <a:lstStyle/>
          <a:p>
            <a:pPr>
              <a:defRPr sz="2000" u="sng">
                <a:solidFill>
                  <a:schemeClr val="accent5"/>
                </a:solidFill>
              </a:defRPr>
            </a:pPr>
            <a:r>
              <a:t>Experimental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5"/>
                </a:solidFill>
              </a:defRPr>
            </a:pPr>
            <a:r>
              <a:t>Jet Energy Scale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5"/>
                </a:solidFill>
              </a:defRPr>
            </a:pPr>
            <a:r>
              <a:t>Jet Energy Resolution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5"/>
                </a:solidFill>
              </a:defRPr>
            </a:pPr>
            <a:r>
              <a:t>Pileup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5"/>
                </a:solidFill>
              </a:defRPr>
            </a:pPr>
            <a:r>
              <a:t>Luminosity</a:t>
            </a:r>
          </a:p>
          <a:p>
            <a:pPr lvl="3" indent="685800">
              <a:defRPr sz="2000" u="sng">
                <a:solidFill>
                  <a:schemeClr val="accent5"/>
                </a:solidFill>
              </a:defRPr>
            </a:pPr>
            <a:r>
              <a:rPr u="none"/>
              <a:t>  </a:t>
            </a:r>
            <a:r>
              <a:t>Hadronic</a:t>
            </a:r>
          </a:p>
          <a:p>
            <a:pPr lvl="3" marL="1343526" indent="-200526"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t>QCD multijet Production</a:t>
            </a:r>
          </a:p>
          <a:p>
            <a:pPr lvl="3" marL="1343526" indent="-200526"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t>Subdominant Bkgs</a:t>
            </a:r>
          </a:p>
          <a:p>
            <a:pPr lvl="3" marL="1343526" indent="-200526"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t>Subjet b-tagging efficiency</a:t>
            </a:r>
          </a:p>
          <a:p>
            <a:pPr lvl="3" marL="1343526" indent="-200526"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t>Trigger</a:t>
            </a:r>
          </a:p>
          <a:p>
            <a:pPr>
              <a:defRPr sz="2000" u="sng">
                <a:solidFill>
                  <a:schemeClr val="accent5"/>
                </a:solidFill>
              </a:defRPr>
            </a:pPr>
          </a:p>
          <a:p>
            <a:pPr>
              <a:defRPr sz="2000" u="sng">
                <a:solidFill>
                  <a:schemeClr val="accent5"/>
                </a:solidFill>
              </a:defRPr>
            </a:pPr>
          </a:p>
          <a:p>
            <a:pPr>
              <a:defRPr sz="2000" u="sng">
                <a:solidFill>
                  <a:schemeClr val="accent5"/>
                </a:solidFill>
              </a:defRPr>
            </a:pPr>
          </a:p>
          <a:p>
            <a:pPr>
              <a:defRPr sz="2000" u="sng">
                <a:solidFill>
                  <a:schemeClr val="accent5"/>
                </a:solidFill>
              </a:defRPr>
            </a:pPr>
          </a:p>
          <a:p>
            <a:pPr>
              <a:defRPr sz="2000" u="sng">
                <a:solidFill>
                  <a:schemeClr val="accent5"/>
                </a:solidFill>
              </a:defRPr>
            </a:pPr>
          </a:p>
          <a:p>
            <a:pPr>
              <a:defRPr sz="2000" u="sng">
                <a:solidFill>
                  <a:schemeClr val="accent5"/>
                </a:solidFill>
              </a:defRPr>
            </a:pPr>
            <a:r>
              <a:t>L + jets</a:t>
            </a:r>
          </a:p>
          <a:p>
            <a:pPr marL="200526" indent="-200526"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t>Background estimate</a:t>
            </a:r>
          </a:p>
          <a:p>
            <a:pPr marL="200526" indent="-200526"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t>t-tagging efficiency</a:t>
            </a:r>
          </a:p>
          <a:p>
            <a:pPr marL="200526" indent="-200526"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t>b-tagging efficiency</a:t>
            </a:r>
          </a:p>
          <a:p>
            <a:pPr marL="200526" indent="-200526"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t>Lepton Identification and Trigger</a:t>
            </a:r>
          </a:p>
        </p:txBody>
      </p:sp>
      <p:sp>
        <p:nvSpPr>
          <p:cNvPr id="441" name="Theoretical: Divided into 2 groups…"/>
          <p:cNvSpPr txBox="1"/>
          <p:nvPr/>
        </p:nvSpPr>
        <p:spPr>
          <a:xfrm>
            <a:off x="125618" y="5632270"/>
            <a:ext cx="10852429" cy="3398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u="sng">
                <a:solidFill>
                  <a:schemeClr val="accent2"/>
                </a:solidFill>
              </a:defRPr>
            </a:pPr>
            <a:r>
              <a:t>Theoretical:</a:t>
            </a:r>
            <a:r>
              <a:rPr u="none">
                <a:solidFill>
                  <a:srgbClr val="000000"/>
                </a:solidFill>
              </a:rPr>
              <a:t> Divided into 2 groups</a:t>
            </a:r>
          </a:p>
          <a:p>
            <a:pPr lvl="1" marL="987777" indent="-352777">
              <a:buSzPct val="100000"/>
              <a:buAutoNum type="arabicPeriod" startAt="1"/>
              <a:defRPr sz="2000"/>
            </a:pPr>
            <a:r>
              <a:t>Matrix element of the hard process (variations of LHE event weights stored in nominal MC)</a:t>
            </a:r>
          </a:p>
          <a:p>
            <a:pPr lvl="1" marL="987777" indent="-352777">
              <a:buSzPct val="100000"/>
              <a:buAutoNum type="arabicPeriod" startAt="1"/>
              <a:defRPr sz="2000"/>
            </a:pPr>
            <a:r>
              <a:t>Modelling of the parton shower and the underlying event (dedicated, alternative MC samples)</a:t>
            </a:r>
          </a:p>
          <a:p>
            <a:pPr>
              <a:defRPr sz="2000"/>
            </a:pP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2"/>
                </a:solidFill>
              </a:defRPr>
            </a:pPr>
            <a:r>
              <a:t>Parton Distribution Functions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2"/>
                </a:solidFill>
              </a:defRPr>
            </a:pPr>
            <a:r>
              <a:t>Renormalisation and factorisation scales: 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2"/>
                </a:solidFill>
              </a:defRPr>
            </a:pPr>
            <a:r>
              <a:t>Strong coupling constant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2"/>
                </a:solidFill>
              </a:defRPr>
            </a:pPr>
            <a:r>
              <a:t>Final State Radiation (FSR): </a:t>
            </a:r>
            <a:r>
              <a:rPr>
                <a:solidFill>
                  <a:srgbClr val="000000"/>
                </a:solidFill>
              </a:rPr>
              <a:t>in situ constrained (hadronic)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2"/>
                </a:solidFill>
              </a:defRPr>
            </a:pPr>
            <a:r>
              <a:t>Initial State Radiation (ISR)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2"/>
                </a:solidFill>
              </a:defRPr>
            </a:pPr>
            <a:r>
              <a:t>Matrix Element-Parton showering matching  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2"/>
                </a:solidFill>
              </a:defRPr>
            </a:pPr>
            <a:r>
              <a:t>Underlying event tune</a:t>
            </a:r>
          </a:p>
        </p:txBody>
      </p:sp>
      <p:sp>
        <p:nvSpPr>
          <p:cNvPr id="442" name="Two categories:…"/>
          <p:cNvSpPr txBox="1"/>
          <p:nvPr/>
        </p:nvSpPr>
        <p:spPr>
          <a:xfrm>
            <a:off x="78538" y="1231252"/>
            <a:ext cx="9782210" cy="95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000" u="sng">
                <a:latin typeface="+mn-lt"/>
                <a:ea typeface="+mn-ea"/>
                <a:cs typeface="+mn-cs"/>
                <a:sym typeface="Helvetica"/>
              </a:defRPr>
            </a:pPr>
            <a:r>
              <a:t>Two categories: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5"/>
                </a:solidFill>
              </a:defRPr>
            </a:pPr>
            <a:r>
              <a:t>Experimental</a:t>
            </a:r>
            <a:r>
              <a:rPr>
                <a:solidFill>
                  <a:srgbClr val="000000"/>
                </a:solidFill>
              </a:rPr>
              <a:t>: object performance between data and simulation</a:t>
            </a:r>
          </a:p>
          <a:p>
            <a:pPr lvl="1" marL="1034142" indent="-272142">
              <a:buSzPct val="171000"/>
              <a:buChar char="•"/>
              <a:defRPr sz="2000">
                <a:solidFill>
                  <a:schemeClr val="accent2"/>
                </a:solidFill>
              </a:defRPr>
            </a:pPr>
            <a:r>
              <a:t>Theoretical</a:t>
            </a:r>
            <a:r>
              <a:rPr>
                <a:solidFill>
                  <a:srgbClr val="000000"/>
                </a:solidFill>
              </a:rPr>
              <a:t>: related to the simulation itself(acceptance, efficiency, migration matrix)</a:t>
            </a:r>
          </a:p>
        </p:txBody>
      </p:sp>
      <p:pic>
        <p:nvPicPr>
          <p:cNvPr id="443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Uncertainties vs leading top pT"/>
          <p:cNvSpPr txBox="1"/>
          <p:nvPr/>
        </p:nvSpPr>
        <p:spPr>
          <a:xfrm>
            <a:off x="2324078" y="157220"/>
            <a:ext cx="9652044" cy="67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174F86"/>
                </a:solidFill>
              </a:defRPr>
            </a:pPr>
            <a:r>
              <a:t>Uncertainties vs leading top p</a:t>
            </a:r>
            <a:r>
              <a:rPr baseline="-5998"/>
              <a:t>T </a:t>
            </a:r>
            <a:r>
              <a:rPr baseline="1"/>
              <a:t>(hadronic)</a:t>
            </a:r>
          </a:p>
        </p:txBody>
      </p:sp>
      <p:grpSp>
        <p:nvGrpSpPr>
          <p:cNvPr id="448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46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47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49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50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Systematics_Gen_jetPt0.pdf" descr="Systematics_Gen_jetPt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63" y="4845529"/>
            <a:ext cx="4064001" cy="3447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ystematics_Gen_jetPt0_NORM.pdf" descr="Systematics_Gen_jetPt0_NORM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49136" y="4845529"/>
            <a:ext cx="4064001" cy="3447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Systematics_Parton_jetPt0.pdf" descr="Systematics_Parton_jetPt0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7181" y="1231250"/>
            <a:ext cx="4064001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Systematics_Parton_jetPt0_NORM.pdf" descr="Systematics_Parton_jetPt0_NORM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34654" y="1231250"/>
            <a:ext cx="4064001" cy="344759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argest Systematic Uncertainty: JES"/>
          <p:cNvSpPr txBox="1"/>
          <p:nvPr/>
        </p:nvSpPr>
        <p:spPr>
          <a:xfrm>
            <a:off x="4457185" y="8611024"/>
            <a:ext cx="4090430" cy="39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Largest Systematic Uncertainty: JES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Uncertainties vs leading top pT"/>
          <p:cNvSpPr txBox="1"/>
          <p:nvPr/>
        </p:nvSpPr>
        <p:spPr>
          <a:xfrm>
            <a:off x="2001142" y="198209"/>
            <a:ext cx="10297916" cy="59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solidFill>
                  <a:srgbClr val="174F86"/>
                </a:solidFill>
              </a:defRPr>
            </a:pPr>
            <a:r>
              <a:t>Uncertainties vs hadronically decaying top p</a:t>
            </a:r>
            <a:r>
              <a:rPr baseline="-5998"/>
              <a:t>T </a:t>
            </a:r>
            <a:r>
              <a:rPr baseline="1"/>
              <a:t>(l+jets)</a:t>
            </a:r>
          </a:p>
        </p:txBody>
      </p:sp>
      <p:grpSp>
        <p:nvGrpSpPr>
          <p:cNvPr id="461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59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0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62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63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xsec_mergedUncertainties_pt_part_comb.pdf" descr="xsec_mergedUncertainties_pt_part_comb.pd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4150" y="4795130"/>
            <a:ext cx="4318000" cy="337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xsec_mergedUncertainties_pt_part_comb_norm.pdf" descr="xsec_mergedUncertainties_pt_part_comb_norm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2650" y="4795130"/>
            <a:ext cx="4318000" cy="337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xsec_mergedUncertainties_pt_gen_comb.pdf" descr="xsec_mergedUncertainties_pt_gen_comb.pd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4150" y="1137529"/>
            <a:ext cx="4318000" cy="3373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xsec_mergedUncertainties_pt_gen_comb_norm.pdf" descr="xsec_mergedUncertainties_pt_gen_comb_norm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32650" y="1137529"/>
            <a:ext cx="4318000" cy="3373005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Largest Systematic Uncertainty: Parton Shower"/>
          <p:cNvSpPr txBox="1"/>
          <p:nvPr/>
        </p:nvSpPr>
        <p:spPr>
          <a:xfrm>
            <a:off x="3796338" y="8611024"/>
            <a:ext cx="5412124" cy="39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Largest Systematic Uncertainty: Parton Shower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Results (parton, top pT)"/>
          <p:cNvSpPr txBox="1"/>
          <p:nvPr/>
        </p:nvSpPr>
        <p:spPr>
          <a:xfrm>
            <a:off x="2505257" y="157222"/>
            <a:ext cx="799428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174F86"/>
                </a:solidFill>
              </a:defRPr>
            </a:pPr>
            <a:r>
              <a:t>Results (parton, top p</a:t>
            </a:r>
            <a:r>
              <a:rPr baseline="-5998"/>
              <a:t>T</a:t>
            </a:r>
            <a:r>
              <a:t>) (hadronic)</a:t>
            </a:r>
          </a:p>
        </p:txBody>
      </p:sp>
      <p:grpSp>
        <p:nvGrpSpPr>
          <p:cNvPr id="474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72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73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75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76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CrossSection_Parton_jetPt1.pdf" descr="CrossSection_Parton_jetPt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500" y="55880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CrossSection_Parton_jetPt1_Norm.pdf" descr="CrossSection_Parton_jetPt1_Norm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9000" y="55880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CrossSection_Parton_jetPt0.pdf" descr="CrossSection_Parton_jetPt0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0500" y="12319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CrossSection_Parton_jetPt0_Norm.pdf" descr="CrossSection_Parton_jetPt0_Norm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39000" y="1231900"/>
            <a:ext cx="4699000" cy="3986277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Absolute"/>
          <p:cNvSpPr txBox="1"/>
          <p:nvPr/>
        </p:nvSpPr>
        <p:spPr>
          <a:xfrm>
            <a:off x="3250734" y="5100142"/>
            <a:ext cx="1027238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483" name="Normalized"/>
          <p:cNvSpPr txBox="1"/>
          <p:nvPr/>
        </p:nvSpPr>
        <p:spPr>
          <a:xfrm>
            <a:off x="8881212" y="5100142"/>
            <a:ext cx="1296369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142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3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45" name="Slide Number"/>
          <p:cNvSpPr txBox="1"/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6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49" name="Text"/>
          <p:cNvSpPr txBox="1"/>
          <p:nvPr/>
        </p:nvSpPr>
        <p:spPr>
          <a:xfrm>
            <a:off x="6202312" y="969111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000" y="6175173"/>
            <a:ext cx="6986066" cy="312318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boosted top decaying hadronically reconstructed as a large-radius jet"/>
          <p:cNvSpPr/>
          <p:nvPr/>
        </p:nvSpPr>
        <p:spPr>
          <a:xfrm>
            <a:off x="7512843" y="5321300"/>
            <a:ext cx="5203826" cy="2085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22" y="0"/>
                </a:moveTo>
                <a:cubicBezTo>
                  <a:pt x="2276" y="0"/>
                  <a:pt x="2158" y="294"/>
                  <a:pt x="2158" y="658"/>
                </a:cubicBezTo>
                <a:lnTo>
                  <a:pt x="2158" y="17322"/>
                </a:lnTo>
                <a:lnTo>
                  <a:pt x="0" y="21600"/>
                </a:lnTo>
                <a:lnTo>
                  <a:pt x="3718" y="19278"/>
                </a:lnTo>
                <a:lnTo>
                  <a:pt x="21336" y="19278"/>
                </a:lnTo>
                <a:cubicBezTo>
                  <a:pt x="21482" y="19278"/>
                  <a:pt x="21600" y="18984"/>
                  <a:pt x="21600" y="18621"/>
                </a:cubicBezTo>
                <a:lnTo>
                  <a:pt x="21600" y="658"/>
                </a:lnTo>
                <a:cubicBezTo>
                  <a:pt x="21600" y="294"/>
                  <a:pt x="21482" y="0"/>
                  <a:pt x="21336" y="0"/>
                </a:cubicBezTo>
                <a:lnTo>
                  <a:pt x="2422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boosted top decaying hadronically reconstructed as a large-radius jet </a:t>
            </a:r>
          </a:p>
        </p:txBody>
      </p:sp>
      <p:sp>
        <p:nvSpPr>
          <p:cNvPr id="152" name="pT ~ 2Mt/R ~ 400 GeV"/>
          <p:cNvSpPr txBox="1"/>
          <p:nvPr/>
        </p:nvSpPr>
        <p:spPr>
          <a:xfrm>
            <a:off x="7819826" y="8008439"/>
            <a:ext cx="4589860" cy="644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solidFill>
                  <a:srgbClr val="000000"/>
                </a:solidFill>
              </a:defRPr>
            </a:pPr>
            <a:r>
              <a:t>p</a:t>
            </a:r>
            <a:r>
              <a:rPr baseline="-5999"/>
              <a:t>T ~ </a:t>
            </a:r>
            <a:r>
              <a:t>2M</a:t>
            </a:r>
            <a:r>
              <a:rPr baseline="-5999"/>
              <a:t>t</a:t>
            </a:r>
            <a:r>
              <a:t>/R ~ 400 GeV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058" y="1245054"/>
            <a:ext cx="4724401" cy="43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Explore the kinematic region beyond the reach of the resolved analyses (pT &gt; 400 GeV)…"/>
          <p:cNvSpPr txBox="1"/>
          <p:nvPr/>
        </p:nvSpPr>
        <p:spPr>
          <a:xfrm>
            <a:off x="5392457" y="1388727"/>
            <a:ext cx="7491171" cy="371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✦"/>
              <a:defRPr sz="2400">
                <a:solidFill>
                  <a:schemeClr val="accent1">
                    <a:lumOff val="-7647"/>
                  </a:schemeClr>
                </a:solidFill>
              </a:defRPr>
            </a:pPr>
            <a:r>
              <a:t>Explore the kinematic region beyond the reach of the resolved analyses (p</a:t>
            </a:r>
            <a:r>
              <a:rPr baseline="-5999"/>
              <a:t>T </a:t>
            </a:r>
            <a:r>
              <a:t>&gt; 400 GeV)</a:t>
            </a:r>
          </a:p>
          <a:p>
            <a:pPr lvl="1" marL="431800" indent="-228600">
              <a:buClr>
                <a:schemeClr val="accent4">
                  <a:lumOff val="-9333"/>
                </a:schemeClr>
              </a:buClr>
              <a:buSzPct val="100000"/>
              <a:buChar char="➡"/>
              <a:defRPr sz="2400">
                <a:solidFill>
                  <a:schemeClr val="accent4">
                    <a:lumOff val="-9333"/>
                  </a:schemeClr>
                </a:solidFill>
              </a:defRPr>
            </a:pPr>
            <a:r>
              <a:t>Possible to become precise</a:t>
            </a:r>
          </a:p>
          <a:p>
            <a:pPr lvl="1" marL="431800" indent="-228600">
              <a:buClr>
                <a:schemeClr val="accent4">
                  <a:lumOff val="-9333"/>
                </a:schemeClr>
              </a:buClr>
              <a:buSzPct val="100000"/>
              <a:buChar char="➡"/>
              <a:defRPr sz="2400">
                <a:solidFill>
                  <a:schemeClr val="accent4">
                    <a:lumOff val="-9333"/>
                  </a:schemeClr>
                </a:solidFill>
              </a:defRPr>
            </a:pPr>
            <a:r>
              <a:t>Sensitive to new physics</a:t>
            </a:r>
          </a:p>
          <a:p>
            <a:pPr lvl="1" marL="431800" indent="-228600">
              <a:buClr>
                <a:schemeClr val="accent4">
                  <a:lumOff val="-9333"/>
                </a:schemeClr>
              </a:buClr>
              <a:buSzPct val="100000"/>
              <a:buChar char="➡"/>
              <a:defRPr sz="2400">
                <a:solidFill>
                  <a:schemeClr val="accent4">
                    <a:lumOff val="-9333"/>
                  </a:schemeClr>
                </a:solidFill>
              </a:defRPr>
            </a:pPr>
            <a:r>
              <a:t>Crucial test for perturbative QCD</a:t>
            </a:r>
          </a:p>
          <a:p>
            <a:pPr marL="228600" indent="-228600">
              <a:buSzPct val="100000"/>
              <a:buChar char="✦"/>
              <a:defRPr sz="2400">
                <a:solidFill>
                  <a:schemeClr val="accent1">
                    <a:lumOff val="-7647"/>
                  </a:schemeClr>
                </a:solidFill>
              </a:defRPr>
            </a:pPr>
            <a:r>
              <a:t>Two distinct final states</a:t>
            </a:r>
          </a:p>
          <a:p>
            <a:pPr lvl="1" marL="431800" indent="-228600">
              <a:buClr>
                <a:schemeClr val="accent4"/>
              </a:buClr>
              <a:buSzPct val="100000"/>
              <a:buChar char="➡"/>
              <a:defRPr sz="2400">
                <a:solidFill>
                  <a:schemeClr val="accent4"/>
                </a:solidFill>
              </a:defRPr>
            </a:pPr>
            <a:r>
              <a:t>L + jets (boosted hadronically decaying top quark &amp; resolved leptonically decaying top quark)  </a:t>
            </a:r>
          </a:p>
          <a:p>
            <a:pPr lvl="1" marL="431800" indent="-228600">
              <a:buClr>
                <a:schemeClr val="accent4"/>
              </a:buClr>
              <a:buSzPct val="100000"/>
              <a:buChar char="➡"/>
              <a:defRPr sz="2400">
                <a:solidFill>
                  <a:schemeClr val="accent4"/>
                </a:solidFill>
              </a:defRPr>
            </a:pPr>
            <a:r>
              <a:t>Hadronic (both boosted top quarks decaying hadronically)</a:t>
            </a:r>
          </a:p>
        </p:txBody>
      </p:sp>
      <p:sp>
        <p:nvSpPr>
          <p:cNvPr id="155" name="Analysis overview"/>
          <p:cNvSpPr txBox="1"/>
          <p:nvPr/>
        </p:nvSpPr>
        <p:spPr>
          <a:xfrm>
            <a:off x="1710701" y="227041"/>
            <a:ext cx="949056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174F86"/>
                </a:solidFill>
              </a:defRPr>
            </a:pPr>
            <a:r>
              <a:t>Towards accessing high p</a:t>
            </a:r>
            <a:r>
              <a:rPr baseline="-5999"/>
              <a:t>T</a:t>
            </a:r>
            <a:r>
              <a:t> with precision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sults (parton, top pT)"/>
          <p:cNvSpPr txBox="1"/>
          <p:nvPr/>
        </p:nvSpPr>
        <p:spPr>
          <a:xfrm>
            <a:off x="2505257" y="157222"/>
            <a:ext cx="7204287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174F86"/>
                </a:solidFill>
              </a:defRPr>
            </a:pPr>
            <a:r>
              <a:t>Results (parton, top p</a:t>
            </a:r>
            <a:r>
              <a:rPr baseline="-5998"/>
              <a:t>T</a:t>
            </a:r>
            <a:r>
              <a:t>) (l+jets)</a:t>
            </a:r>
          </a:p>
        </p:txBody>
      </p:sp>
      <p:grpSp>
        <p:nvGrpSpPr>
          <p:cNvPr id="488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86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87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89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90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CrossSection_Parton_pt.pdf" descr="CrossSection_Parton_p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398" y="2788143"/>
            <a:ext cx="5715001" cy="484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CrossSection_Parton_pt_Norm.pdf" descr="CrossSection_Parton_pt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5692" y="2788143"/>
            <a:ext cx="5715001" cy="484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Pyrforos_hep.png" descr="Pyrforos_he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Absolute"/>
          <p:cNvSpPr txBox="1"/>
          <p:nvPr/>
        </p:nvSpPr>
        <p:spPr>
          <a:xfrm>
            <a:off x="3237451" y="1858904"/>
            <a:ext cx="1027237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495" name="Normalized"/>
          <p:cNvSpPr txBox="1"/>
          <p:nvPr/>
        </p:nvSpPr>
        <p:spPr>
          <a:xfrm>
            <a:off x="8867929" y="1858904"/>
            <a:ext cx="1296368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Results (particle, top pT)"/>
          <p:cNvSpPr txBox="1"/>
          <p:nvPr/>
        </p:nvSpPr>
        <p:spPr>
          <a:xfrm>
            <a:off x="2409124" y="151965"/>
            <a:ext cx="8186552" cy="67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174F86"/>
                </a:solidFill>
              </a:defRPr>
            </a:pPr>
            <a:r>
              <a:t>Results (particle, top p</a:t>
            </a:r>
            <a:r>
              <a:rPr baseline="-5998"/>
              <a:t>T</a:t>
            </a:r>
            <a:r>
              <a:t>) (hadronic)</a:t>
            </a:r>
          </a:p>
        </p:txBody>
      </p:sp>
      <p:grpSp>
        <p:nvGrpSpPr>
          <p:cNvPr id="500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498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99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01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2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CrossSection_Gen_jetPt0_Norm.pdf" descr="CrossSection_Gen_jetPt0_Norm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0" y="12319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CrossSection_Gen_jetPt0.pdf" descr="CrossSection_Gen_jetPt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500" y="1236510"/>
            <a:ext cx="4699000" cy="3986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CrossSection_Gen_jetPt1.pdf" descr="CrossSection_Gen_jetPt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0500" y="55880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CrossSection_Gen_jetPt1_Norm.pdf" descr="CrossSection_Gen_jetPt1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9754" y="5590733"/>
            <a:ext cx="4699001" cy="3986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Pyrforos_hep.png" descr="Pyrforos_he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Absolute"/>
          <p:cNvSpPr txBox="1"/>
          <p:nvPr/>
        </p:nvSpPr>
        <p:spPr>
          <a:xfrm>
            <a:off x="3250734" y="5100142"/>
            <a:ext cx="1027238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509" name="Normalized"/>
          <p:cNvSpPr txBox="1"/>
          <p:nvPr/>
        </p:nvSpPr>
        <p:spPr>
          <a:xfrm>
            <a:off x="8881212" y="5100142"/>
            <a:ext cx="1296369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sults (particle, top pT)"/>
          <p:cNvSpPr txBox="1"/>
          <p:nvPr/>
        </p:nvSpPr>
        <p:spPr>
          <a:xfrm>
            <a:off x="2409124" y="151965"/>
            <a:ext cx="7396554" cy="67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174F86"/>
                </a:solidFill>
              </a:defRPr>
            </a:pPr>
            <a:r>
              <a:t>Results (particle, top p</a:t>
            </a:r>
            <a:r>
              <a:rPr baseline="-5998"/>
              <a:t>T</a:t>
            </a:r>
            <a:r>
              <a:t>) (l+jets)</a:t>
            </a:r>
          </a:p>
        </p:txBody>
      </p:sp>
      <p:grpSp>
        <p:nvGrpSpPr>
          <p:cNvPr id="514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512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13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15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16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CrossSection_Particle_pt.pdf" descr="CrossSection_Particle_p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500" y="2794000"/>
            <a:ext cx="5715000" cy="484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CrossSection_Particle_pt_Norm.pdf" descr="CrossSection_Particle_pt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5000" y="2794000"/>
            <a:ext cx="5715000" cy="484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yrforos_hep.png" descr="Pyrforos_he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Absolute"/>
          <p:cNvSpPr txBox="1"/>
          <p:nvPr/>
        </p:nvSpPr>
        <p:spPr>
          <a:xfrm>
            <a:off x="3370288" y="1754109"/>
            <a:ext cx="1027238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521" name="Normalized"/>
          <p:cNvSpPr txBox="1"/>
          <p:nvPr/>
        </p:nvSpPr>
        <p:spPr>
          <a:xfrm>
            <a:off x="9000766" y="1754109"/>
            <a:ext cx="1296369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sults (parton, top |y|)"/>
          <p:cNvSpPr txBox="1"/>
          <p:nvPr/>
        </p:nvSpPr>
        <p:spPr>
          <a:xfrm>
            <a:off x="2355732" y="151965"/>
            <a:ext cx="8293336" cy="67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Results (parton, top |y|) (hadronic)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524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25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27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28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CrossSection_Parton_jetY0_Norm.pdf" descr="CrossSection_Parton_jetY0_Norm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0" y="12319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CrossSection_Parton_jetY0.pdf" descr="CrossSection_Parton_jetY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500" y="12319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CrossSection_Parton_jetY1_Norm.pdf" descr="CrossSection_Parton_jetY1_Norm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9000" y="55880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CrossSection_Parton_jetY1.pdf" descr="CrossSection_Parton_jetY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0500" y="55880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Pyrforos_hep.png" descr="Pyrforos_he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Absolute"/>
          <p:cNvSpPr txBox="1"/>
          <p:nvPr/>
        </p:nvSpPr>
        <p:spPr>
          <a:xfrm>
            <a:off x="3250734" y="5100142"/>
            <a:ext cx="1027238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535" name="Normalized"/>
          <p:cNvSpPr txBox="1"/>
          <p:nvPr/>
        </p:nvSpPr>
        <p:spPr>
          <a:xfrm>
            <a:off x="8881212" y="5100142"/>
            <a:ext cx="1296369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esults (parton, top |y|)"/>
          <p:cNvSpPr txBox="1"/>
          <p:nvPr/>
        </p:nvSpPr>
        <p:spPr>
          <a:xfrm>
            <a:off x="3398431" y="157222"/>
            <a:ext cx="7503338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Results (parton, top |y|) (l+jets)</a:t>
            </a:r>
          </a:p>
        </p:txBody>
      </p:sp>
      <p:grpSp>
        <p:nvGrpSpPr>
          <p:cNvPr id="540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538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39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41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42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CrossSection_Parton_y.pdf" descr="CrossSection_Parton_y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500" y="2794000"/>
            <a:ext cx="5715000" cy="484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CrossSection_Parton_y_Norm.pdf" descr="CrossSection_Parton_y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5000" y="2794000"/>
            <a:ext cx="5715000" cy="484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Pyrforos_hep.png" descr="Pyrforos_he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Absolute"/>
          <p:cNvSpPr txBox="1"/>
          <p:nvPr/>
        </p:nvSpPr>
        <p:spPr>
          <a:xfrm>
            <a:off x="3343721" y="1938607"/>
            <a:ext cx="1027237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547" name="Normalized"/>
          <p:cNvSpPr txBox="1"/>
          <p:nvPr/>
        </p:nvSpPr>
        <p:spPr>
          <a:xfrm>
            <a:off x="8974199" y="1938607"/>
            <a:ext cx="1296368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Results (particle, top |y|)"/>
          <p:cNvSpPr txBox="1"/>
          <p:nvPr/>
        </p:nvSpPr>
        <p:spPr>
          <a:xfrm>
            <a:off x="2259598" y="157222"/>
            <a:ext cx="8485604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Results (particle, top |y|) (hadronic)</a:t>
            </a:r>
          </a:p>
        </p:txBody>
      </p:sp>
      <p:grpSp>
        <p:nvGrpSpPr>
          <p:cNvPr id="552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550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51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53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54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CrossSection_Gen_jetY0_Norm.pdf" descr="CrossSection_Gen_jetY0_Norm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0" y="12319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CrossSection_Gen_jetY0.pdf" descr="CrossSection_Gen_jetY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500" y="12319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CrossSection_Gen_jetY1_Norm.pdf" descr="CrossSection_Gen_jetY1_Norm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9000" y="55880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CrossSection_Gen_jetY1.pdf" descr="CrossSection_Gen_jetY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0500" y="55880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Pyrforos_hep.png" descr="Pyrforos_he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Absolute"/>
          <p:cNvSpPr txBox="1"/>
          <p:nvPr/>
        </p:nvSpPr>
        <p:spPr>
          <a:xfrm>
            <a:off x="3250734" y="5100142"/>
            <a:ext cx="1027238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561" name="Normalized"/>
          <p:cNvSpPr txBox="1"/>
          <p:nvPr/>
        </p:nvSpPr>
        <p:spPr>
          <a:xfrm>
            <a:off x="8881212" y="5100142"/>
            <a:ext cx="1296369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Results (particle, top |y|)"/>
          <p:cNvSpPr txBox="1"/>
          <p:nvPr/>
        </p:nvSpPr>
        <p:spPr>
          <a:xfrm>
            <a:off x="2259598" y="157222"/>
            <a:ext cx="769560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Results (particle, top |y|) (l+jets)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564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65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67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68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CrossSection_Particle_y.pdf" descr="CrossSection_Particle_y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500" y="2794000"/>
            <a:ext cx="5715000" cy="484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CrossSection_Particle_y_Norm.pdf" descr="CrossSection_Particle_y_Norm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5000" y="2794000"/>
            <a:ext cx="5715000" cy="484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Pyrforos_hep.png" descr="Pyrforos_he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Absolute"/>
          <p:cNvSpPr txBox="1"/>
          <p:nvPr/>
        </p:nvSpPr>
        <p:spPr>
          <a:xfrm>
            <a:off x="3383572" y="2137863"/>
            <a:ext cx="1027238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573" name="Normalized"/>
          <p:cNvSpPr txBox="1"/>
          <p:nvPr/>
        </p:nvSpPr>
        <p:spPr>
          <a:xfrm>
            <a:off x="9014050" y="2137863"/>
            <a:ext cx="1296368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575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76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78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9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CrossSection_Parton_mJJ_Norm.pdf" descr="CrossSection_Parton_mJJ_Norm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856" y="5778500"/>
            <a:ext cx="4064001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CrossSection_Parton_mJJ.pdf" descr="CrossSection_Parton_mJJ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856" y="1334485"/>
            <a:ext cx="4064001" cy="3447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CrossSection_Parton_ptJJ.pdf" descr="CrossSection_Parton_ptJJ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60918" y="1333500"/>
            <a:ext cx="4064001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CrossSection_Parton_ptJJ_Norm.pdf" descr="CrossSection_Parton_ptJJ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57700" y="5778500"/>
            <a:ext cx="4064000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CrossSection_Parton_yJJ_Norm.pdf" descr="CrossSection_Parton_yJJ_Norm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49979" y="5778500"/>
            <a:ext cx="4064001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CrossSection_Parton_yJJ.pdf" descr="CrossSection_Parton_yJ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49979" y="1333500"/>
            <a:ext cx="4064001" cy="3447591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Results (particle, top pT)"/>
          <p:cNvSpPr txBox="1"/>
          <p:nvPr/>
        </p:nvSpPr>
        <p:spPr>
          <a:xfrm>
            <a:off x="1435555" y="157222"/>
            <a:ext cx="10133690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Results (parton, ttbar kinematic) (hadronic)</a:t>
            </a:r>
          </a:p>
        </p:txBody>
      </p:sp>
      <p:pic>
        <p:nvPicPr>
          <p:cNvPr id="587" name="Pyrforos_hep.png" descr="Pyrforos_hep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Absolute"/>
          <p:cNvSpPr txBox="1"/>
          <p:nvPr/>
        </p:nvSpPr>
        <p:spPr>
          <a:xfrm>
            <a:off x="5988781" y="4701629"/>
            <a:ext cx="1027238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589" name="Normalized"/>
          <p:cNvSpPr txBox="1"/>
          <p:nvPr/>
        </p:nvSpPr>
        <p:spPr>
          <a:xfrm>
            <a:off x="5854216" y="5306403"/>
            <a:ext cx="1296368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  <p:pic>
        <p:nvPicPr>
          <p:cNvPr id="590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6509" y="5064626"/>
            <a:ext cx="12572817" cy="12700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Results (particle, top pT)"/>
          <p:cNvSpPr txBox="1"/>
          <p:nvPr/>
        </p:nvSpPr>
        <p:spPr>
          <a:xfrm>
            <a:off x="1987122" y="157222"/>
            <a:ext cx="1032595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Results (particle, ttbar kinematic) (hadronic)</a:t>
            </a:r>
          </a:p>
        </p:txBody>
      </p:sp>
      <p:grpSp>
        <p:nvGrpSpPr>
          <p:cNvPr id="595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593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594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596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97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CrossSection_Gen_mJJ_Norm.pdf" descr="CrossSection_Gen_mJJ_Norm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00" y="5778500"/>
            <a:ext cx="4064000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CrossSection_Gen_mJJ.pdf" descr="CrossSection_Gen_mJJ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800" y="1333500"/>
            <a:ext cx="4064000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CrossSection_Gen_ptJJ_Norm.pdf" descr="CrossSection_Gen_ptJJ_Norm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57700" y="5778500"/>
            <a:ext cx="4064000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CrossSection_Gen_ptJJ.pdf" descr="CrossSection_Gen_ptJJ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57700" y="1333500"/>
            <a:ext cx="4064000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CrossSection_Gen_yJJ_Norm.pdf" descr="CrossSection_Gen_yJJ_Norm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50300" y="5778500"/>
            <a:ext cx="4064000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CrossSection_Gen_yJJ.pdf" descr="CrossSection_Gen_yJ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50300" y="1333500"/>
            <a:ext cx="4064000" cy="344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Pyrforos_hep.png" descr="Pyrforos_hep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Absolute"/>
          <p:cNvSpPr txBox="1"/>
          <p:nvPr/>
        </p:nvSpPr>
        <p:spPr>
          <a:xfrm>
            <a:off x="5988781" y="4701629"/>
            <a:ext cx="1027238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Absolute</a:t>
            </a:r>
          </a:p>
        </p:txBody>
      </p:sp>
      <p:sp>
        <p:nvSpPr>
          <p:cNvPr id="606" name="Normalized"/>
          <p:cNvSpPr txBox="1"/>
          <p:nvPr/>
        </p:nvSpPr>
        <p:spPr>
          <a:xfrm>
            <a:off x="5854216" y="5306403"/>
            <a:ext cx="1296368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/>
            <a:r>
              <a:t>Normalized</a:t>
            </a:r>
          </a:p>
        </p:txBody>
      </p:sp>
      <p:pic>
        <p:nvPicPr>
          <p:cNvPr id="607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6509" y="5064626"/>
            <a:ext cx="12572817" cy="12700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ummary"/>
          <p:cNvSpPr txBox="1"/>
          <p:nvPr/>
        </p:nvSpPr>
        <p:spPr>
          <a:xfrm>
            <a:off x="5340061" y="157222"/>
            <a:ext cx="2324678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Summary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10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11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613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14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we have performed a measurement of differential ttbar cross section with boosted top quarks in the hadronic channel…"/>
          <p:cNvSpPr txBox="1"/>
          <p:nvPr/>
        </p:nvSpPr>
        <p:spPr>
          <a:xfrm>
            <a:off x="119819" y="1280814"/>
            <a:ext cx="12765162" cy="786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Font typeface="Calibri"/>
              <a:buChar char="✦"/>
              <a:defRPr sz="2800"/>
            </a:pPr>
            <a:r>
              <a:t> Differential ttbar cross sections with boosted top quarks are presented in hadronic and l + jets channels using 36fb</a:t>
            </a:r>
            <a:r>
              <a:rPr baseline="31999"/>
              <a:t>-1</a:t>
            </a:r>
            <a:r>
              <a:t> of 13 TeV data</a:t>
            </a:r>
          </a:p>
          <a:p>
            <a:pPr marL="228600" indent="-228600">
              <a:buSzPct val="100000"/>
              <a:buFont typeface="Calibri"/>
              <a:buChar char="✦"/>
              <a:defRPr sz="2800"/>
            </a:pPr>
          </a:p>
          <a:p>
            <a:pPr marL="228600" indent="-228600">
              <a:buSzPct val="100000"/>
              <a:buFont typeface="Calibri"/>
              <a:buChar char="✦"/>
              <a:defRPr sz="2800"/>
            </a:pPr>
            <a:r>
              <a:t>Observables: leading &amp; subleading top p</a:t>
            </a:r>
            <a:r>
              <a:rPr baseline="-5998"/>
              <a:t>T</a:t>
            </a:r>
            <a:r>
              <a:t> &amp; |y|,</a:t>
            </a:r>
            <a14:m>
              <m:oMath>
                <m:r>
                  <a:rPr xmlns:a="http://schemas.openxmlformats.org/drawingml/2006/main" sz="28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t</m:t>
                </m:r>
                <m:bar>
                  <m:barPr>
                    <m:ctrlPr>
                      <a:rPr xmlns:a="http://schemas.openxmlformats.org/drawingml/2006/main" sz="28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8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</m:bar>
              </m:oMath>
            </a14:m>
            <a:r>
              <a:t> system mass, p</a:t>
            </a:r>
            <a:r>
              <a:rPr baseline="-5999"/>
              <a:t>T</a:t>
            </a:r>
            <a:r>
              <a:t>, y (hadronic channel) and p</a:t>
            </a:r>
            <a:r>
              <a:rPr baseline="-5999"/>
              <a:t>T </a:t>
            </a:r>
            <a:r>
              <a:t>and |y| for the hadronically decaying top quark (l+jets)</a:t>
            </a:r>
            <a:endParaRPr baseline="31999"/>
          </a:p>
          <a:p>
            <a:pPr lvl="1" marL="571500" indent="-228600">
              <a:buSzPct val="100000"/>
              <a:buChar char="-"/>
              <a:defRPr sz="2800">
                <a:solidFill>
                  <a:srgbClr val="51A8F9"/>
                </a:solidFill>
              </a:defRPr>
            </a:pPr>
            <a:r>
              <a:t>Parton &amp; particle level</a:t>
            </a:r>
          </a:p>
          <a:p>
            <a:pPr lvl="1" marL="571500" indent="-228600">
              <a:buSzPct val="100000"/>
              <a:buChar char="-"/>
              <a:defRPr sz="2800">
                <a:solidFill>
                  <a:srgbClr val="51A8F9"/>
                </a:solidFill>
              </a:defRPr>
            </a:pPr>
            <a:r>
              <a:t>Absolute &amp; normalised cross </a:t>
            </a:r>
            <a:r>
              <a:rPr baseline="3571"/>
              <a:t>sections</a:t>
            </a:r>
            <a:endParaRPr baseline="3571"/>
          </a:p>
          <a:p>
            <a:pPr>
              <a:defRPr sz="2800">
                <a:solidFill>
                  <a:srgbClr val="51A8F9"/>
                </a:solidFill>
              </a:defRPr>
            </a:pPr>
          </a:p>
          <a:p>
            <a:pPr marL="228600" indent="-228600">
              <a:buSzPct val="100000"/>
              <a:buFont typeface="Calibri"/>
              <a:buChar char="✦"/>
              <a:defRPr sz="2800"/>
            </a:pPr>
            <a:r>
              <a:t> Results</a:t>
            </a:r>
          </a:p>
          <a:p>
            <a:pPr lvl="1" marL="571500" indent="-228600">
              <a:buSzPct val="100000"/>
              <a:buChar char="-"/>
              <a:defRPr sz="2800">
                <a:solidFill>
                  <a:srgbClr val="51A8F9"/>
                </a:solidFill>
              </a:defRPr>
            </a:pPr>
            <a:r>
              <a:t>Comparison with MC models: </a:t>
            </a:r>
            <a:r>
              <a:rPr>
                <a:solidFill>
                  <a:srgbClr val="000000"/>
                </a:solidFill>
              </a:rPr>
              <a:t>Powheg+Pythia8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Powheg+Herwig++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aMC@NLO+Pythia8</a:t>
            </a:r>
          </a:p>
          <a:p>
            <a:pPr lvl="1" marL="571500" indent="-228600">
              <a:buSzPct val="100000"/>
              <a:buChar char="-"/>
              <a:defRPr sz="2800">
                <a:solidFill>
                  <a:schemeClr val="accent2"/>
                </a:solidFill>
              </a:defRPr>
            </a:pPr>
            <a:r>
              <a:rPr u="sng"/>
              <a:t>Hadronic</a:t>
            </a:r>
            <a:r>
              <a:t>:</a:t>
            </a:r>
            <a:endParaRPr>
              <a:solidFill>
                <a:srgbClr val="EC5C57"/>
              </a:solidFill>
            </a:endParaRPr>
          </a:p>
          <a:p>
            <a:pPr lvl="2" marL="914400" indent="-228600">
              <a:buSzPct val="100000"/>
              <a:buChar char="-"/>
              <a:defRPr sz="2800">
                <a:solidFill>
                  <a:schemeClr val="accent2"/>
                </a:solidFill>
              </a:defRPr>
            </a:pPr>
            <a:r>
              <a:t>Shapes overall compatible with theory: no top p</a:t>
            </a:r>
            <a:r>
              <a:rPr baseline="-5998"/>
              <a:t>T</a:t>
            </a:r>
            <a:r>
              <a:t> slope</a:t>
            </a:r>
          </a:p>
          <a:p>
            <a:pPr lvl="2" marL="914400" indent="-228600">
              <a:buSzPct val="100000"/>
              <a:buChar char="-"/>
              <a:defRPr sz="2800">
                <a:solidFill>
                  <a:schemeClr val="accent2"/>
                </a:solidFill>
              </a:defRPr>
            </a:pPr>
            <a:r>
              <a:t>Overall shift of the order of 35% in the total cross section (</a:t>
            </a:r>
            <a:r>
              <a:rPr>
                <a:solidFill>
                  <a:srgbClr val="000000"/>
                </a:solidFill>
              </a:rPr>
              <a:t>Powheg+Pythia8</a:t>
            </a:r>
            <a:r>
              <a:t> shows the largest discrepancy) </a:t>
            </a:r>
          </a:p>
          <a:p>
            <a:pPr lvl="1" marL="571500" indent="-228600">
              <a:buSzPct val="100000"/>
              <a:buChar char="-"/>
              <a:defRPr sz="2800" u="sng">
                <a:solidFill>
                  <a:schemeClr val="accent5">
                    <a:satOff val="-30358"/>
                    <a:lumOff val="14901"/>
                  </a:schemeClr>
                </a:solidFill>
              </a:defRPr>
            </a:pPr>
            <a:r>
              <a:t>L + jets:</a:t>
            </a:r>
          </a:p>
          <a:p>
            <a:pPr lvl="2" marL="914400" indent="-228600">
              <a:buSzPct val="100000"/>
              <a:buChar char="-"/>
              <a:defRPr sz="2800">
                <a:solidFill>
                  <a:schemeClr val="accent5">
                    <a:satOff val="-30358"/>
                    <a:lumOff val="14901"/>
                  </a:schemeClr>
                </a:solidFill>
              </a:defRPr>
            </a:pPr>
            <a:r>
              <a:t>Differential distributions generally well described</a:t>
            </a:r>
          </a:p>
          <a:p>
            <a:pPr lvl="2" marL="914400" indent="-228600">
              <a:buSzPct val="100000"/>
              <a:buChar char="-"/>
              <a:defRPr sz="2800">
                <a:solidFill>
                  <a:schemeClr val="accent5">
                    <a:satOff val="-30358"/>
                    <a:lumOff val="14901"/>
                  </a:schemeClr>
                </a:solidFill>
              </a:defRPr>
            </a:pPr>
            <a:r>
              <a:t>All models overpredict the absolute cross section (~20%)</a:t>
            </a:r>
          </a:p>
        </p:txBody>
      </p:sp>
      <p:pic>
        <p:nvPicPr>
          <p:cNvPr id="616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nalysis overview"/>
          <p:cNvSpPr txBox="1"/>
          <p:nvPr/>
        </p:nvSpPr>
        <p:spPr>
          <a:xfrm>
            <a:off x="1710701" y="227041"/>
            <a:ext cx="949056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174F86"/>
                </a:solidFill>
              </a:defRPr>
            </a:pPr>
            <a:r>
              <a:t>Towards accessing high p</a:t>
            </a:r>
            <a:r>
              <a:rPr baseline="-5999"/>
              <a:t>T</a:t>
            </a:r>
            <a:r>
              <a:t> with precision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158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61" name="Slide Number"/>
          <p:cNvSpPr txBox="1"/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2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65" name="Text"/>
          <p:cNvSpPr txBox="1"/>
          <p:nvPr/>
        </p:nvSpPr>
        <p:spPr>
          <a:xfrm>
            <a:off x="6202312" y="969111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66" name="fig_14b.pdf" descr="fig_14b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8060" y="5581772"/>
            <a:ext cx="4318001" cy="418853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ATLAS:…"/>
          <p:cNvSpPr txBox="1"/>
          <p:nvPr/>
        </p:nvSpPr>
        <p:spPr>
          <a:xfrm>
            <a:off x="864733" y="1932275"/>
            <a:ext cx="5486871" cy="46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0578" indent="-220578">
              <a:buSzPct val="100000"/>
              <a:buChar char="•"/>
            </a:pPr>
            <a:r>
              <a:t>ATLAS:</a:t>
            </a:r>
          </a:p>
          <a:p>
            <a:pPr lvl="1" marL="601578" indent="-220578">
              <a:buSzPct val="100000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TOPQ-2016-09</a:t>
            </a:r>
          </a:p>
          <a:p>
            <a:pPr lvl="1" marL="601578" indent="-220578">
              <a:buSzPct val="100000"/>
              <a:buChar char="•"/>
            </a:pPr>
            <a14:m>
              <m:oMath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t</m:t>
                </m:r>
                <m:bar>
                  <m:barPr>
                    <m:ctrlP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</m:bar>
              </m:oMath>
            </a14:m>
            <a:r>
              <a:t> pair to all-hadronic final states</a:t>
            </a:r>
          </a:p>
          <a:p>
            <a:pPr lvl="1" marL="601578" indent="-220578">
              <a:buSzPct val="100000"/>
              <a:buChar char="•"/>
            </a:pPr>
            <a:r>
              <a:t>13 TeV</a:t>
            </a:r>
          </a:p>
          <a:p>
            <a:pPr lvl="1" marL="601578" indent="-220578">
              <a:buSzPct val="100000"/>
              <a:buChar char="•"/>
            </a:pPr>
            <a:r>
              <a:t>2 large-R radius jets</a:t>
            </a:r>
          </a:p>
          <a:p>
            <a:pPr lvl="2" marL="982578" indent="-220578">
              <a:buSzPct val="100000"/>
              <a:buChar char="•"/>
            </a:pPr>
            <a:r>
              <a:t>Leading p</a:t>
            </a:r>
            <a:r>
              <a:rPr baseline="-5999"/>
              <a:t>T </a:t>
            </a:r>
            <a:r>
              <a:t>&gt;500 GeV </a:t>
            </a:r>
          </a:p>
          <a:p>
            <a:pPr lvl="2" marL="982578" indent="-220578">
              <a:buSzPct val="100000"/>
              <a:buChar char="•"/>
            </a:pPr>
            <a:r>
              <a:t>Subleading p</a:t>
            </a:r>
            <a:r>
              <a:rPr baseline="-5999"/>
              <a:t>T</a:t>
            </a:r>
            <a:r>
              <a:t> &gt; 350 GeV</a:t>
            </a:r>
          </a:p>
          <a:p>
            <a:pPr lvl="1" marL="601578" indent="-220578">
              <a:buSzPct val="100000"/>
              <a:buChar char="•"/>
            </a:pPr>
            <a:r>
              <a:t>Probes up to 1.2 TeV for leading jet p</a:t>
            </a:r>
            <a:r>
              <a:rPr baseline="-5999"/>
              <a:t>T</a:t>
            </a:r>
          </a:p>
          <a:p>
            <a:pPr lvl="1" marL="601578" indent="-220578">
              <a:buSzPct val="100000"/>
              <a:buChar char="•"/>
            </a:pPr>
            <a:r>
              <a:t>Probes up to 3 TeV for m</a:t>
            </a:r>
            <a:r>
              <a:rPr baseline="-5999"/>
              <a:t>ttbar</a:t>
            </a:r>
            <a:endParaRPr baseline="-5999"/>
          </a:p>
          <a:p>
            <a:pPr/>
          </a:p>
          <a:p>
            <a:pPr marL="220578" indent="-220578">
              <a:buSzPct val="100000"/>
              <a:buChar char="•"/>
              <a:defRPr>
                <a:solidFill>
                  <a:schemeClr val="accent2"/>
                </a:solidFill>
              </a:defRPr>
            </a:pPr>
            <a:r>
              <a:t>CMS:</a:t>
            </a:r>
          </a:p>
          <a:p>
            <a:pPr lvl="1" marL="601578" indent="-220578">
              <a:buSzPct val="100000"/>
              <a:buChar char="•"/>
              <a:defRPr>
                <a:solidFill>
                  <a:schemeClr val="accent2"/>
                </a:solidFill>
              </a:defRPr>
            </a:pPr>
            <a:r>
              <a:t>Probes up to 1.5 TeV for the leading jet p</a:t>
            </a:r>
            <a:r>
              <a:rPr baseline="-5999"/>
              <a:t>T</a:t>
            </a:r>
          </a:p>
          <a:p>
            <a:pPr lvl="1" marL="601578" indent="-220578">
              <a:buSzPct val="100000"/>
              <a:buChar char="•"/>
              <a:defRPr>
                <a:solidFill>
                  <a:schemeClr val="accent2"/>
                </a:solidFill>
              </a:defRPr>
            </a:pPr>
            <a:r>
              <a:t>probes up to 4 TeV for m</a:t>
            </a:r>
            <a:r>
              <a:rPr baseline="-5999"/>
              <a:t>ttbar </a:t>
            </a:r>
            <a:r>
              <a:t> </a:t>
            </a:r>
          </a:p>
        </p:txBody>
      </p:sp>
      <p:sp>
        <p:nvSpPr>
          <p:cNvPr id="168" name="Compatible results regarding the inclusive cross section"/>
          <p:cNvSpPr txBox="1"/>
          <p:nvPr/>
        </p:nvSpPr>
        <p:spPr>
          <a:xfrm>
            <a:off x="254468" y="7641654"/>
            <a:ext cx="7004547" cy="482601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631F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Compatible results regarding the inclusive cross section</a:t>
            </a:r>
          </a:p>
        </p:txBody>
      </p:sp>
      <p:pic>
        <p:nvPicPr>
          <p:cNvPr id="169" name="fig_12a.pdf" descr="fig_12a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68060" y="1216198"/>
            <a:ext cx="4318001" cy="4188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ummary"/>
          <p:cNvSpPr txBox="1"/>
          <p:nvPr/>
        </p:nvSpPr>
        <p:spPr>
          <a:xfrm>
            <a:off x="5605580" y="4124556"/>
            <a:ext cx="1793640" cy="67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Backup</a:t>
            </a:r>
          </a:p>
        </p:txBody>
      </p:sp>
      <p:grpSp>
        <p:nvGrpSpPr>
          <p:cNvPr id="621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19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20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622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3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26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27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629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30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DataVsMC_Nominal_boosted_mJJ_Cut1_2btag.pdf" descr="DataVsMC_Nominal_boosted_mJJ_Cut1_2btag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800" y="1143000"/>
            <a:ext cx="4978400" cy="42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DataVsMC_Nominal_boosted_ptJJ_Cut1_2btag.pdf" descr="DataVsMC_Nominal_boosted_ptJJ_Cut1_2btag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77000" y="1143000"/>
            <a:ext cx="4978400" cy="42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DataVsMC_Nominal_boosted_yJJ_Cut1_2btag.pdf" descr="DataVsMC_Nominal_boosted_yJJ_Cut1_2btag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2800" y="5549900"/>
            <a:ext cx="4978400" cy="42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Top kinematic variables"/>
          <p:cNvSpPr txBox="1"/>
          <p:nvPr/>
        </p:nvSpPr>
        <p:spPr>
          <a:xfrm>
            <a:off x="2700101" y="157222"/>
            <a:ext cx="8899997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Top kinematic distributions (hadronic)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Migration matrices"/>
          <p:cNvSpPr txBox="1"/>
          <p:nvPr/>
        </p:nvSpPr>
        <p:spPr>
          <a:xfrm>
            <a:off x="3638416" y="131175"/>
            <a:ext cx="7023368" cy="67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Migration matrices (hadronic)</a:t>
            </a:r>
          </a:p>
        </p:txBody>
      </p:sp>
      <p:grpSp>
        <p:nvGrpSpPr>
          <p:cNvPr id="640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38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39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641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42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RspNormY_jetPt0Parton.pdf" descr="RspNormY_jetPt0Parto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500" y="1257300"/>
            <a:ext cx="4787900" cy="40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RspNormY_jetPt0Gen.pdf" descr="RspNormY_jetPt0Ge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000" y="1257300"/>
            <a:ext cx="4787900" cy="40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RspNormY_mJJParton.pdf" descr="RspNormY_mJJParton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0500" y="5295900"/>
            <a:ext cx="4787900" cy="40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RspNormY_mJJGen.pdf" descr="RspNormY_mJJGen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58000" y="5295900"/>
            <a:ext cx="4787900" cy="406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Migration matrices"/>
          <p:cNvSpPr txBox="1"/>
          <p:nvPr/>
        </p:nvSpPr>
        <p:spPr>
          <a:xfrm>
            <a:off x="3638416" y="157222"/>
            <a:ext cx="6491772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Migration matrices (l + jets)</a:t>
            </a:r>
          </a:p>
        </p:txBody>
      </p:sp>
      <p:grpSp>
        <p:nvGrpSpPr>
          <p:cNvPr id="652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50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653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54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combined_responseMatrix_pt_PL.pdf" descr="combined_responseMatrix_pt_P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8000" y="1257300"/>
            <a:ext cx="4787900" cy="40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combined_responseMatrix_pt.pdf" descr="combined_responseMatrix_p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0500" y="1257300"/>
            <a:ext cx="4787900" cy="40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combined_responseMatrix_y_PL.pdf" descr="combined_responseMatrix_y_PL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58000" y="5295900"/>
            <a:ext cx="4787900" cy="406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combined_responseMatrix_y.pdf" descr="combined_responseMatrix_y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0500" y="5295900"/>
            <a:ext cx="4787900" cy="406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Uncertainties vs leading top |y|"/>
          <p:cNvSpPr txBox="1"/>
          <p:nvPr/>
        </p:nvSpPr>
        <p:spPr>
          <a:xfrm>
            <a:off x="2153018" y="157291"/>
            <a:ext cx="9994164" cy="67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Uncertainties vs leading top |y| (hadronic)</a:t>
            </a:r>
          </a:p>
        </p:txBody>
      </p:sp>
      <p:grpSp>
        <p:nvGrpSpPr>
          <p:cNvPr id="664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62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63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665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66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Systematics_Parton_jetY0.pdf" descr="Systematics_Parton_jetY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500" y="12319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Systematics_Parton_jetY0_NORM.pdf" descr="Systematics_Parton_jetY0_NORM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9000" y="12319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Systematics_Gen_jetY0_NORM.pdf" descr="Systematics_Gen_jetY0_NORM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9000" y="5384800"/>
            <a:ext cx="4699000" cy="398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Systematics_Gen_jetY0.pdf" descr="Systematics_Gen_jetY0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0500" y="5384800"/>
            <a:ext cx="4699000" cy="3986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73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74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676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77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xsec_mergedUncertainties_y_part_comb.pdf" descr="xsec_mergedUncertainties_y_part_comb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00" y="5384800"/>
            <a:ext cx="5080000" cy="364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xsec_mergedUncertainties_y_part_comb_norm.pdf" descr="xsec_mergedUncertainties_y_part_comb_norm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8500" y="5384800"/>
            <a:ext cx="5080000" cy="364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xsec_mergedUncertainties_y_gen_comb.pdf" descr="xsec_mergedUncertainties_y_gen_comb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0000" y="1460500"/>
            <a:ext cx="5080000" cy="3646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xsec_mergedUncertainties_y_gen_comb_norm.pdf" descr="xsec_mergedUncertainties_y_gen_comb_norm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48500" y="1460500"/>
            <a:ext cx="5080000" cy="3646491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Uncertainties vs leading top pT"/>
          <p:cNvSpPr txBox="1"/>
          <p:nvPr/>
        </p:nvSpPr>
        <p:spPr>
          <a:xfrm>
            <a:off x="1874876" y="198209"/>
            <a:ext cx="10550448" cy="59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solidFill>
                  <a:srgbClr val="174F86"/>
                </a:solidFill>
              </a:defRPr>
            </a:pPr>
            <a:r>
              <a:t>Uncertainties vs hadronically decaying top |y|</a:t>
            </a:r>
            <a:r>
              <a:rPr baseline="-5998"/>
              <a:t> </a:t>
            </a:r>
            <a:r>
              <a:rPr baseline="1"/>
              <a:t>(l+jets)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85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86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688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89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692" name="Analysis overview"/>
          <p:cNvSpPr txBox="1"/>
          <p:nvPr/>
        </p:nvSpPr>
        <p:spPr>
          <a:xfrm>
            <a:off x="2074167" y="157222"/>
            <a:ext cx="8856465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Selection &amp; Kinematic Regions (l+jets)</a:t>
            </a:r>
          </a:p>
        </p:txBody>
      </p:sp>
      <p:grpSp>
        <p:nvGrpSpPr>
          <p:cNvPr id="695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693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696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5793" y="3382121"/>
            <a:ext cx="2729036" cy="2506905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Lepton selection:…"/>
          <p:cNvSpPr txBox="1"/>
          <p:nvPr/>
        </p:nvSpPr>
        <p:spPr>
          <a:xfrm>
            <a:off x="183047" y="2298136"/>
            <a:ext cx="9744775" cy="558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20578" indent="-220578">
              <a:buSzPct val="100000"/>
              <a:buChar char="•"/>
              <a:defRPr sz="2000"/>
            </a:pPr>
            <a:r>
              <a:t>Lepton selection: </a:t>
            </a:r>
          </a:p>
          <a:p>
            <a:pPr lvl="1" marL="601578" indent="-220578">
              <a:buSzPct val="100000"/>
              <a:buChar char="•"/>
              <a:defRPr sz="2000"/>
            </a:pPr>
            <a:r>
              <a:t>1  μ(e) passing Medium (Tight) ID</a:t>
            </a:r>
          </a:p>
          <a:p>
            <a:pPr lvl="1" marL="601578" indent="-220578">
              <a:buSzPct val="100000"/>
              <a:buChar char="•"/>
              <a:defRPr sz="2000"/>
            </a:pPr>
            <a:r>
              <a:t>p</a:t>
            </a:r>
            <a:r>
              <a:rPr baseline="-5999"/>
              <a:t>T  </a:t>
            </a:r>
            <a:r>
              <a:t>&gt; 50 GeV, |η|&lt;2.1, miniIso* &lt; 0.1</a:t>
            </a:r>
          </a:p>
          <a:p>
            <a:pPr lvl="1" marL="601578" indent="-220578">
              <a:buSzPct val="100000"/>
              <a:buChar char="•"/>
              <a:defRPr sz="2000"/>
            </a:pPr>
            <a:r>
              <a:t>Veto additional leptons </a:t>
            </a:r>
          </a:p>
          <a:p>
            <a:pPr lvl="1" marL="601578" indent="-220578">
              <a:buSzPct val="100000"/>
              <a:buChar char="•"/>
              <a:defRPr sz="2000"/>
            </a:pPr>
            <a:r>
              <a:t>In e channel, require</a:t>
            </a:r>
            <a14:m>
              <m:oMath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sty m:val="p"/>
                  </m:rP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/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j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,</m:t>
                </m:r>
                <m:sSubSup>
                  <m:e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s</m:t>
                    </m:r>
                  </m:sup>
                </m:sSubSup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1.5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&lt;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1.5</m:t>
                </m:r>
                <m:r>
                  <a:rPr xmlns:a="http://schemas.openxmlformats.org/drawingml/2006/main" sz="2200" i="1">
                    <a:solidFill>
                      <a:srgbClr val="0365C0"/>
                    </a:solidFill>
                    <a:latin typeface="Cambria Math" panose="02040503050406030204" pitchFamily="18" charset="0"/>
                  </a:rPr>
                  <m:t>*</m:t>
                </m:r>
                <m:f>
                  <m:fPr>
                    <m:ctrlP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Sup>
                      <m:e>
                        <m:r>
                          <a:rPr xmlns:a="http://schemas.openxmlformats.org/drawingml/2006/main" sz="2200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xmlns:a="http://schemas.openxmlformats.org/drawingml/2006/main" sz="2200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a:rPr xmlns:a="http://schemas.openxmlformats.org/drawingml/2006/main" sz="2200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2200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2200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2200" i="1">
                            <a:solidFill>
                              <a:srgbClr val="0365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</m:num>
                  <m:den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220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V</m:t>
                    </m:r>
                  </m:den>
                </m:f>
              </m:oMath>
            </a14:m>
            <a:r>
              <a:rPr baseline="-5999"/>
              <a:t>  </a:t>
            </a:r>
            <a:r>
              <a:t>for e or leading jet</a:t>
            </a:r>
          </a:p>
          <a:p>
            <a:pPr marL="220578" indent="-220578">
              <a:buSzPct val="100000"/>
              <a:buChar char="•"/>
              <a:defRPr sz="2000"/>
            </a:pPr>
            <a:r>
              <a:t>≥ 1b jet candidate:</a:t>
            </a:r>
          </a:p>
          <a:p>
            <a:pPr lvl="1" marL="601578" indent="-220578">
              <a:buSzPct val="100000"/>
              <a:buChar char="•"/>
              <a:defRPr sz="2000"/>
            </a:pPr>
            <a:r>
              <a:t>AK4  jet with p</a:t>
            </a:r>
            <a:r>
              <a:rPr baseline="-5999"/>
              <a:t>T </a:t>
            </a:r>
            <a:r>
              <a:t>&gt; 50 GeV and |η| &lt; 2.4</a:t>
            </a:r>
          </a:p>
          <a:p>
            <a:pPr lvl="1" marL="601578" indent="-220578">
              <a:buSzPct val="100000"/>
              <a:buChar char="•"/>
              <a:defRPr sz="2000"/>
            </a:pPr>
            <a:r>
              <a:t>0.3 &lt; ΔR(l, jet) &lt; π/2</a:t>
            </a:r>
          </a:p>
          <a:p>
            <a:pPr>
              <a:defRPr sz="2000"/>
            </a:pPr>
          </a:p>
          <a:p>
            <a:pPr marL="220578" indent="-220578">
              <a:buSzPct val="100000"/>
              <a:buChar char="•"/>
              <a:defRPr sz="2000"/>
            </a:pPr>
            <a:r>
              <a:t>≥ 1t jet candidate:</a:t>
            </a:r>
          </a:p>
          <a:p>
            <a:pPr lvl="1" marL="601578" indent="-220578">
              <a:buSzPct val="100000"/>
              <a:buChar char="•"/>
              <a:defRPr sz="2000"/>
            </a:pPr>
            <a:r>
              <a:t>AK8 jet with p</a:t>
            </a:r>
            <a:r>
              <a:rPr baseline="-5999"/>
              <a:t>T </a:t>
            </a:r>
            <a:r>
              <a:t>&gt; 400 GeV and |η| &lt; 2.4</a:t>
            </a:r>
          </a:p>
          <a:p>
            <a:pPr lvl="1" marL="601578" indent="-220578">
              <a:buSzPct val="100000"/>
              <a:buChar char="•"/>
              <a:defRPr sz="2000"/>
            </a:pPr>
            <a:r>
              <a:t>ΔR(l, jet) &gt; π/2 </a:t>
            </a:r>
          </a:p>
          <a:p>
            <a:pPr marL="220578" indent="-220578">
              <a:buSzPct val="100000"/>
              <a:buChar char="•"/>
              <a:defRPr sz="2000"/>
            </a:pPr>
            <a14:m>
              <m:oMath>
                <m:sSubSup>
                  <m:e>
                    <m:r>
                      <a:rPr xmlns:a="http://schemas.openxmlformats.org/drawingml/2006/main" sz="215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215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215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15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2150" i="1">
                        <a:solidFill>
                          <a:srgbClr val="0365C0"/>
                        </a:solidFill>
                        <a:latin typeface="Cambria Math" panose="02040503050406030204" pitchFamily="18" charset="0"/>
                      </a:rPr>
                      <m:t>s</m:t>
                    </m:r>
                  </m:sup>
                </m:sSubSup>
              </m:oMath>
            </a14:m>
            <a:r>
              <a:t> &gt; 35 (50) GeV for μ (e) channel</a:t>
            </a:r>
            <a:endParaRPr>
              <a:solidFill>
                <a:srgbClr val="0365C0"/>
              </a:solidFill>
            </a:endParaRPr>
          </a:p>
        </p:txBody>
      </p:sp>
      <p:sp>
        <p:nvSpPr>
          <p:cNvPr id="701" name="Slide Number"/>
          <p:cNvSpPr txBox="1"/>
          <p:nvPr/>
        </p:nvSpPr>
        <p:spPr>
          <a:xfrm>
            <a:off x="12598263" y="9359900"/>
            <a:ext cx="36857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b="1" sz="1800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Analysis overview"/>
          <p:cNvSpPr txBox="1"/>
          <p:nvPr/>
        </p:nvSpPr>
        <p:spPr>
          <a:xfrm>
            <a:off x="3462455" y="157222"/>
            <a:ext cx="607821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Correction Factors (l+jets)</a:t>
            </a:r>
          </a:p>
        </p:txBody>
      </p:sp>
      <p:grpSp>
        <p:nvGrpSpPr>
          <p:cNvPr id="706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704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05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707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08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711" name="PU reweighting…"/>
          <p:cNvSpPr txBox="1"/>
          <p:nvPr/>
        </p:nvSpPr>
        <p:spPr>
          <a:xfrm>
            <a:off x="194685" y="1478072"/>
            <a:ext cx="7883418" cy="6890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0578" indent="-220578">
              <a:lnSpc>
                <a:spcPct val="200000"/>
              </a:lnSpc>
              <a:buSzPct val="100000"/>
              <a:buChar char="•"/>
            </a:pPr>
            <a:r>
              <a:t>PU reweighting </a:t>
            </a:r>
          </a:p>
          <a:p>
            <a:pPr marL="220578" indent="-220578">
              <a:lnSpc>
                <a:spcPct val="20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Lepton Efficiencies:</a:t>
            </a:r>
          </a:p>
          <a:p>
            <a:pPr lvl="1" marL="601578" indent="-220578">
              <a:lnSpc>
                <a:spcPct val="20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Trigger — custom T&amp;P in dileptonic boosted tt sample</a:t>
            </a:r>
          </a:p>
          <a:p>
            <a:pPr lvl="1" marL="601578" indent="-220578">
              <a:lnSpc>
                <a:spcPct val="200000"/>
              </a:lnSpc>
              <a:buSzPct val="100000"/>
              <a:buChar char="•"/>
            </a:pPr>
            <a:r>
              <a:rPr>
                <a:solidFill>
                  <a:srgbClr val="000000"/>
                </a:solidFill>
              </a:rPr>
              <a:t>ID</a:t>
            </a:r>
            <a:r>
              <a:t> — μ from POG; </a:t>
            </a:r>
            <a:r>
              <a:rPr>
                <a:solidFill>
                  <a:srgbClr val="000000"/>
                </a:solidFill>
              </a:rPr>
              <a:t>e from SUS PAG</a:t>
            </a:r>
          </a:p>
          <a:p>
            <a:pPr lvl="1" marL="601578" indent="-220578">
              <a:lnSpc>
                <a:spcPct val="20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Isolation — μ assessed to be ~ 1; e from SUS PAG</a:t>
            </a:r>
          </a:p>
          <a:p>
            <a:pPr marL="220578" indent="-220578">
              <a:lnSpc>
                <a:spcPct val="200000"/>
              </a:lnSpc>
              <a:buSzPct val="100000"/>
              <a:buChar char="•"/>
            </a:pPr>
            <a:r>
              <a:t>Jet Energy Corrections</a:t>
            </a:r>
          </a:p>
          <a:p>
            <a:pPr lvl="1" marL="601578" indent="-220578">
              <a:lnSpc>
                <a:spcPct val="200000"/>
              </a:lnSpc>
              <a:buSzPct val="100000"/>
              <a:buChar char="•"/>
            </a:pPr>
            <a:r>
              <a:t>Summer16_23Sep2016v3</a:t>
            </a:r>
          </a:p>
          <a:p>
            <a:pPr marL="220578" indent="-220578">
              <a:lnSpc>
                <a:spcPct val="200000"/>
              </a:lnSpc>
              <a:buSzPct val="100000"/>
              <a:buChar char="•"/>
            </a:pPr>
            <a:r>
              <a:t>Jet Energy Resolution</a:t>
            </a:r>
          </a:p>
          <a:p>
            <a:pPr marL="220578" indent="-220578">
              <a:lnSpc>
                <a:spcPct val="200000"/>
              </a:lnSpc>
              <a:buSzPct val="100000"/>
              <a:buChar char="•"/>
            </a:pPr>
            <a:r>
              <a:t>b tagging SF</a:t>
            </a:r>
          </a:p>
          <a:p>
            <a:pPr marL="220578" indent="-220578">
              <a:lnSpc>
                <a:spcPct val="20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t tagging SF</a:t>
            </a:r>
          </a:p>
          <a:p>
            <a:pPr lvl="1" marL="601578" indent="-220578">
              <a:lnSpc>
                <a:spcPct val="20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Correlated with Cross Section, extracted from Simultaneous Fit </a:t>
            </a:r>
          </a:p>
        </p:txBody>
      </p:sp>
      <p:sp>
        <p:nvSpPr>
          <p:cNvPr id="712" name="Standard POG-approved values used"/>
          <p:cNvSpPr txBox="1"/>
          <p:nvPr/>
        </p:nvSpPr>
        <p:spPr>
          <a:xfrm>
            <a:off x="10215685" y="3834396"/>
            <a:ext cx="1776091" cy="1106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Standard POG-approved values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Analysis overview"/>
          <p:cNvSpPr txBox="1"/>
          <p:nvPr/>
        </p:nvSpPr>
        <p:spPr>
          <a:xfrm>
            <a:off x="1913712" y="157222"/>
            <a:ext cx="10180849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Fit results and PostFit event counts (l + jets)</a:t>
            </a:r>
          </a:p>
        </p:txBody>
      </p:sp>
      <p:grpSp>
        <p:nvGrpSpPr>
          <p:cNvPr id="717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715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16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718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19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grpSp>
        <p:nvGrpSpPr>
          <p:cNvPr id="724" name="Image"/>
          <p:cNvGrpSpPr/>
          <p:nvPr/>
        </p:nvGrpSpPr>
        <p:grpSpPr>
          <a:xfrm>
            <a:off x="1046253" y="1474971"/>
            <a:ext cx="6792540" cy="7228449"/>
            <a:chOff x="0" y="0"/>
            <a:chExt cx="6792538" cy="7228448"/>
          </a:xfrm>
        </p:grpSpPr>
        <p:pic>
          <p:nvPicPr>
            <p:cNvPr id="72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960" y="17960"/>
              <a:ext cx="6756618" cy="71925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22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6792540" cy="7228450"/>
            </a:xfrm>
            <a:prstGeom prst="rect">
              <a:avLst/>
            </a:prstGeom>
            <a:effectLst/>
          </p:spPr>
        </p:pic>
      </p:grpSp>
      <p:pic>
        <p:nvPicPr>
          <p:cNvPr id="725" name="r = 0.81 ± 0.05 r = 0.81 ± 0.05" descr="r = 0.81 ± 0.05 r = 0.81 ± 0.05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40128" y="5268663"/>
            <a:ext cx="3646070" cy="994585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graphicFrame>
        <p:nvGraphicFramePr>
          <p:cNvPr id="726" name="Table"/>
          <p:cNvGraphicFramePr/>
          <p:nvPr/>
        </p:nvGraphicFramePr>
        <p:xfrm>
          <a:off x="8836144" y="2914443"/>
          <a:ext cx="3866738" cy="1200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345083"/>
                <a:gridCol w="1508953"/>
              </a:tblGrid>
              <a:tr h="593821">
                <a:tc>
                  <a:txBody>
                    <a:bodyPr/>
                    <a:lstStyle/>
                    <a:p>
                      <a:pPr indent="228600" algn="l"/>
                      <a:r>
                        <a:rPr sz="2000">
                          <a:sym typeface="Gill Sans"/>
                        </a:rPr>
                        <a:t>Posterior t tag</a:t>
                      </a:r>
                    </a:p>
                  </a:txBody>
                  <a:tcPr marL="0" marR="0" marT="0" marB="0" anchor="t" anchorCtr="0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l"/>
                      <a:r>
                        <a:rPr sz="2000">
                          <a:sym typeface="Gill Sans"/>
                        </a:rPr>
                        <a:t>1.04 ± 0.06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chemeClr val="accent5"/>
                      </a:solidFill>
                      <a:miter lim="400000"/>
                    </a:lnR>
                    <a:lnT w="50800">
                      <a:solidFill>
                        <a:schemeClr val="accent5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3821">
                <a:tc>
                  <a:txBody>
                    <a:bodyPr/>
                    <a:lstStyle/>
                    <a:p>
                      <a:pPr indent="228600" algn="l"/>
                      <a:r>
                        <a:rPr sz="2000">
                          <a:sym typeface="Gill Sans"/>
                        </a:rPr>
                        <a:t>Posterior t mistag</a:t>
                      </a:r>
                    </a:p>
                  </a:txBody>
                  <a:tcPr marL="0" marR="0" marT="0" marB="0" anchor="t" anchorCtr="0" horzOverflow="overflow">
                    <a:lnL w="50800">
                      <a:solidFill>
                        <a:schemeClr val="accent5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l"/>
                      <a:r>
                        <a:rPr sz="2000">
                          <a:sym typeface="Gill Sans"/>
                        </a:rPr>
                        <a:t>0.79 ± 0.06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chemeClr val="accent5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chemeClr val="accent5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Analysis overview"/>
          <p:cNvSpPr txBox="1"/>
          <p:nvPr/>
        </p:nvSpPr>
        <p:spPr>
          <a:xfrm>
            <a:off x="3344564" y="240603"/>
            <a:ext cx="6315672" cy="50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174F86"/>
                </a:solidFill>
              </a:defRPr>
            </a:lvl1pPr>
          </a:lstStyle>
          <a:p>
            <a:pPr/>
            <a:r>
              <a:t>Systematic Uncertainties in Fit (l+jets)</a:t>
            </a:r>
          </a:p>
        </p:txBody>
      </p:sp>
      <p:grpSp>
        <p:nvGrpSpPr>
          <p:cNvPr id="731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729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730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732" name="Slide Number"/>
          <p:cNvSpPr txBox="1"/>
          <p:nvPr>
            <p:ph type="sldNum" sz="quarter" idx="4294967295"/>
          </p:nvPr>
        </p:nvSpPr>
        <p:spPr>
          <a:xfrm>
            <a:off x="12598263" y="9359900"/>
            <a:ext cx="368574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33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736" name="Correction factor uncertainties provided by respective POGs…"/>
          <p:cNvSpPr txBox="1"/>
          <p:nvPr/>
        </p:nvSpPr>
        <p:spPr>
          <a:xfrm>
            <a:off x="79312" y="1749927"/>
            <a:ext cx="7917177" cy="3354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0578" indent="-220578">
              <a:lnSpc>
                <a:spcPct val="150000"/>
              </a:lnSpc>
              <a:buSzPct val="100000"/>
              <a:buChar char="•"/>
              <a:defRPr sz="2000"/>
            </a:pPr>
            <a:r>
              <a:t>Correction factor uncertainties provided by respective POGs</a:t>
            </a:r>
          </a:p>
          <a:p>
            <a:pPr lvl="1" marL="601578" indent="-220578">
              <a:lnSpc>
                <a:spcPct val="150000"/>
              </a:lnSpc>
              <a:buSzPct val="100000"/>
              <a:buChar char="•"/>
              <a:defRPr sz="2000"/>
            </a:pPr>
            <a:r>
              <a:t>Lepton ID, iso, trigger SFs, JEC, JER, b tag SF</a:t>
            </a:r>
          </a:p>
          <a:p>
            <a:pPr marL="220578" indent="-220578">
              <a:lnSpc>
                <a:spcPct val="150000"/>
              </a:lnSpc>
              <a:buSzPct val="100000"/>
              <a:buChar char="•"/>
              <a:defRPr sz="2000"/>
            </a:pPr>
            <a:r>
              <a:t>Uncertainties to be constrained by fit given a priori values</a:t>
            </a:r>
          </a:p>
          <a:p>
            <a:pPr lvl="1" marL="601578" indent="-220578">
              <a:lnSpc>
                <a:spcPct val="150000"/>
              </a:lnSpc>
              <a:buSzPct val="100000"/>
              <a:buChar char="•"/>
              <a:defRPr sz="2000"/>
            </a:pPr>
            <a:r>
              <a:t>t tag SF: 25% uncertainty (separate SF for t tag and t mistag)</a:t>
            </a:r>
          </a:p>
          <a:p>
            <a:pPr lvl="1" marL="601578" indent="-220578">
              <a:lnSpc>
                <a:spcPct val="150000"/>
              </a:lnSpc>
              <a:buSzPct val="100000"/>
              <a:buChar char="•"/>
              <a:defRPr sz="2000"/>
            </a:pPr>
            <a:r>
              <a:t>Background normalisations: 50% for QCD, 30% for other backgrounds</a:t>
            </a:r>
          </a:p>
          <a:p>
            <a:pPr lvl="2" marL="982578" indent="-220578">
              <a:lnSpc>
                <a:spcPct val="150000"/>
              </a:lnSpc>
              <a:buSzPct val="100000"/>
              <a:buChar char="•"/>
              <a:defRPr sz="2000"/>
            </a:pPr>
            <a:r>
              <a:t>Separate normalisations for e and μ channel in QCD</a:t>
            </a:r>
          </a:p>
          <a:p>
            <a:pPr lvl="2" marL="982578" indent="-220578">
              <a:lnSpc>
                <a:spcPct val="150000"/>
              </a:lnSpc>
              <a:buSzPct val="100000"/>
              <a:buChar char="•"/>
              <a:defRPr sz="2000"/>
            </a:pPr>
            <a:r>
              <a:t>Separate normalisations for W+light and W+heavy flavour</a:t>
            </a:r>
          </a:p>
          <a:p>
            <a:pPr marL="220578" indent="-220578">
              <a:lnSpc>
                <a:spcPct val="150000"/>
              </a:lnSpc>
              <a:buSzPct val="100000"/>
              <a:buChar char="•"/>
              <a:defRPr sz="2000"/>
            </a:pPr>
            <a:r>
              <a:t>Lumi, pileup uncertainties are not included in the fit</a:t>
            </a:r>
          </a:p>
        </p:txBody>
      </p:sp>
      <p:sp>
        <p:nvSpPr>
          <p:cNvPr id="737" name="PDF: standard deviation of 100 NNPDF3.0 MC replicas…"/>
          <p:cNvSpPr txBox="1"/>
          <p:nvPr/>
        </p:nvSpPr>
        <p:spPr>
          <a:xfrm>
            <a:off x="64493" y="6147570"/>
            <a:ext cx="10791172" cy="268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0578" indent="-220578">
              <a:lnSpc>
                <a:spcPct val="150000"/>
              </a:lnSpc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rPr b="1"/>
              <a:t>PDF</a:t>
            </a:r>
            <a:r>
              <a:t>: standard deviation of 100 NNPDF3.0 MC replicas</a:t>
            </a:r>
          </a:p>
          <a:p>
            <a:pPr marL="220578" indent="-220578">
              <a:lnSpc>
                <a:spcPct val="150000"/>
              </a:lnSpc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rPr b="1"/>
              <a:t>Renormalization and factorization scales (μR/μF):</a:t>
            </a:r>
            <a:r>
              <a:t> envelope or separately scaling μR, μF by 0.5, 2.0 </a:t>
            </a:r>
          </a:p>
          <a:p>
            <a:pPr marL="220578" indent="-220578">
              <a:lnSpc>
                <a:spcPct val="150000"/>
              </a:lnSpc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rPr b="1"/>
              <a:t>Initial and Final State Radiation (ISR, FSR):</a:t>
            </a:r>
            <a:r>
              <a:t> α</a:t>
            </a:r>
            <a:r>
              <a:rPr baseline="-5999"/>
              <a:t>s </a:t>
            </a:r>
            <a:r>
              <a:t>for ISR (FSR) varied by a factor of </a:t>
            </a:r>
            <a14:m>
              <m:oMath>
                <m:r>
                  <a:rPr xmlns:a="http://schemas.openxmlformats.org/drawingml/2006/main" sz="2200" i="1">
                    <a:solidFill>
                      <a:srgbClr val="C82506"/>
                    </a:solidFill>
                    <a:latin typeface="Cambria Math" panose="02040503050406030204" pitchFamily="18" charset="0"/>
                  </a:rPr>
                  <m:t>2</m:t>
                </m:r>
                <m:rad>
                  <m:radPr>
                    <m:ctrlPr>
                      <a:rPr xmlns:a="http://schemas.openxmlformats.org/drawingml/2006/main" sz="2200" i="1">
                        <a:solidFill>
                          <a:srgbClr val="C82506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r>
                      <a:rPr xmlns:a="http://schemas.openxmlformats.org/drawingml/2006/main" sz="2200" i="1">
                        <a:solidFill>
                          <a:srgbClr val="C82506"/>
                        </a:solidFill>
                        <a:latin typeface="Cambria Math" panose="02040503050406030204" pitchFamily="18" charset="0"/>
                      </a:rPr>
                      <m:t>2</m:t>
                    </m:r>
                  </m:e>
                </m:rad>
              </m:oMath>
            </a14:m>
          </a:p>
          <a:p>
            <a:pPr marL="220578" indent="-220578">
              <a:lnSpc>
                <a:spcPct val="150000"/>
              </a:lnSpc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rPr b="1"/>
              <a:t>Matrix element to parton shower (ME-PS) matching:</a:t>
            </a:r>
            <a:r>
              <a:t> resumption damping factor h</a:t>
            </a:r>
            <a:r>
              <a:rPr baseline="-5999"/>
              <a:t>damp </a:t>
            </a:r>
            <a:r>
              <a:t>varied by ±1σ</a:t>
            </a:r>
          </a:p>
          <a:p>
            <a:pPr marL="220578" indent="-220578">
              <a:lnSpc>
                <a:spcPct val="150000"/>
              </a:lnSpc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rPr b="1"/>
              <a:t>Color reconnection: </a:t>
            </a:r>
            <a:r>
              <a:t>variant sample generated with color reconnection model applied</a:t>
            </a:r>
          </a:p>
          <a:p>
            <a:pPr marL="220578" indent="-220578">
              <a:lnSpc>
                <a:spcPct val="150000"/>
              </a:lnSpc>
              <a:buSzPct val="100000"/>
              <a:buChar char="•"/>
              <a:defRPr sz="2000">
                <a:solidFill>
                  <a:schemeClr val="accent5"/>
                </a:solidFill>
              </a:defRPr>
            </a:pPr>
            <a:r>
              <a:rPr b="1"/>
              <a:t>Underlying event:</a:t>
            </a:r>
            <a:r>
              <a:t> tune CUETP8M2T4 parameters varied by ±1σ</a:t>
            </a:r>
          </a:p>
        </p:txBody>
      </p:sp>
      <p:sp>
        <p:nvSpPr>
          <p:cNvPr id="738" name="Theoretical Uncertainties"/>
          <p:cNvSpPr txBox="1"/>
          <p:nvPr/>
        </p:nvSpPr>
        <p:spPr>
          <a:xfrm>
            <a:off x="-1158" y="5667823"/>
            <a:ext cx="2768279" cy="35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50000"/>
              </a:lnSpc>
              <a:defRPr b="1" sz="2000" u="sng">
                <a:solidFill>
                  <a:schemeClr val="accent5"/>
                </a:solidFill>
              </a:defRPr>
            </a:lvl1pPr>
          </a:lstStyle>
          <a:p>
            <a:pPr/>
            <a:r>
              <a:t>Theoretical Uncertainties</a:t>
            </a:r>
          </a:p>
        </p:txBody>
      </p:sp>
      <p:sp>
        <p:nvSpPr>
          <p:cNvPr id="739" name="Experimental"/>
          <p:cNvSpPr txBox="1"/>
          <p:nvPr/>
        </p:nvSpPr>
        <p:spPr>
          <a:xfrm>
            <a:off x="-1158" y="1355623"/>
            <a:ext cx="1513534" cy="35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50000"/>
              </a:lnSpc>
              <a:defRPr b="1" sz="2000" u="sng"/>
            </a:lvl1pPr>
          </a:lstStyle>
          <a:p>
            <a:pPr/>
            <a:r>
              <a:t>Experimental</a:t>
            </a:r>
          </a:p>
        </p:txBody>
      </p:sp>
      <p:pic>
        <p:nvPicPr>
          <p:cNvPr id="740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3501" y="5322642"/>
            <a:ext cx="13131802" cy="12700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nalysis overview"/>
          <p:cNvSpPr txBox="1"/>
          <p:nvPr/>
        </p:nvSpPr>
        <p:spPr>
          <a:xfrm>
            <a:off x="4347331" y="157222"/>
            <a:ext cx="4310138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Analysis Overview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172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3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75" name="Slide Number"/>
          <p:cNvSpPr txBox="1"/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6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grpSp>
        <p:nvGrpSpPr>
          <p:cNvPr id="181" name="2016 dataset…"/>
          <p:cNvGrpSpPr/>
          <p:nvPr/>
        </p:nvGrpSpPr>
        <p:grpSpPr>
          <a:xfrm>
            <a:off x="3193128" y="1386401"/>
            <a:ext cx="6618544" cy="3933242"/>
            <a:chOff x="0" y="0"/>
            <a:chExt cx="6618542" cy="3933241"/>
          </a:xfrm>
        </p:grpSpPr>
        <p:sp>
          <p:nvSpPr>
            <p:cNvPr id="180" name="2016 dataset…"/>
            <p:cNvSpPr txBox="1"/>
            <p:nvPr/>
          </p:nvSpPr>
          <p:spPr>
            <a:xfrm>
              <a:off x="53881" y="53881"/>
              <a:ext cx="6510780" cy="3825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marL="601578" indent="-220578">
                <a:lnSpc>
                  <a:spcPct val="200000"/>
                </a:lnSpc>
                <a:buSzPct val="100000"/>
                <a:buChar char="•"/>
                <a:defRPr sz="2400"/>
              </a:pPr>
              <a:r>
                <a:t>2016 dataset</a:t>
              </a:r>
            </a:p>
            <a:p>
              <a:pPr lvl="2" marL="982578" indent="-220578">
                <a:lnSpc>
                  <a:spcPct val="200000"/>
                </a:lnSpc>
                <a:buSzPct val="100000"/>
                <a:buChar char="•"/>
                <a:defRPr sz="2400"/>
              </a:pPr>
              <a:r>
                <a:t>35.9 fb-1</a:t>
              </a:r>
            </a:p>
            <a:p>
              <a:pPr lvl="1" marL="601578" indent="-220578">
                <a:lnSpc>
                  <a:spcPct val="200000"/>
                </a:lnSpc>
                <a:buSzPct val="100000"/>
                <a:buChar char="•"/>
                <a:defRPr sz="2400"/>
              </a:pPr>
              <a:r>
                <a:t>Differential cross section:</a:t>
              </a:r>
            </a:p>
            <a:p>
              <a:pPr lvl="2" marL="982578" indent="-220578">
                <a:lnSpc>
                  <a:spcPct val="200000"/>
                </a:lnSpc>
                <a:buSzPct val="100000"/>
                <a:buChar char="•"/>
                <a:defRPr sz="2400"/>
              </a:pPr>
              <a:r>
                <a:t>Absolute</a:t>
              </a:r>
            </a:p>
            <a:p>
              <a:pPr lvl="2" marL="982578" indent="-220578">
                <a:lnSpc>
                  <a:spcPct val="200000"/>
                </a:lnSpc>
                <a:buSzPct val="100000"/>
                <a:buChar char="•"/>
                <a:defRPr sz="2400"/>
              </a:pPr>
              <a:r>
                <a:t>Normalized</a:t>
              </a:r>
            </a:p>
            <a:p>
              <a:pPr lvl="2" marL="982578" indent="-220578">
                <a:lnSpc>
                  <a:spcPct val="200000"/>
                </a:lnSpc>
                <a:buSzPct val="100000"/>
                <a:buChar char="•"/>
                <a:defRPr sz="2400">
                  <a:solidFill>
                    <a:schemeClr val="accent1">
                      <a:satOff val="-36923"/>
                      <a:lumOff val="15441"/>
                    </a:schemeClr>
                  </a:solidFill>
                </a:defRPr>
              </a:pPr>
              <a:r>
                <a:rPr>
                  <a:solidFill>
                    <a:schemeClr val="accent1"/>
                  </a:solidFill>
                </a:rPr>
                <a:t>2 final states:</a:t>
              </a:r>
              <a:r>
                <a:t> </a:t>
              </a:r>
              <a:r>
                <a:rPr>
                  <a:solidFill>
                    <a:schemeClr val="accent2"/>
                  </a:solidFill>
                </a:rPr>
                <a:t>hadronic</a:t>
              </a:r>
              <a:r>
                <a:t>, </a:t>
              </a:r>
              <a:r>
                <a:rPr>
                  <a:solidFill>
                    <a:schemeClr val="accent5"/>
                  </a:solidFill>
                </a:rPr>
                <a:t>l+jets</a:t>
              </a:r>
            </a:p>
          </p:txBody>
        </p:sp>
        <p:pic>
          <p:nvPicPr>
            <p:cNvPr id="179" name="2016 dataset… 2016 dataset35.9 fb-1Differential cross section:AbsoluteNormalized2 final states: hadronic, l+jets" descr="2016 dataset… 2016 dataset35.9 fb-1Differential cross section:AbsoluteNormalized2 final states: hadronic, l+jets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6618544" cy="3933243"/>
            </a:xfrm>
            <a:prstGeom prst="rect">
              <a:avLst/>
            </a:prstGeom>
            <a:effectLst/>
          </p:spPr>
        </p:pic>
      </p:grpSp>
      <p:sp>
        <p:nvSpPr>
          <p:cNvPr id="182" name="Text"/>
          <p:cNvSpPr txBox="1"/>
          <p:nvPr/>
        </p:nvSpPr>
        <p:spPr>
          <a:xfrm>
            <a:off x="6202312" y="969111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grpSp>
        <p:nvGrpSpPr>
          <p:cNvPr id="185" name="L + jets channel Deliverables:…"/>
          <p:cNvGrpSpPr/>
          <p:nvPr/>
        </p:nvGrpSpPr>
        <p:grpSpPr>
          <a:xfrm>
            <a:off x="711471" y="5735794"/>
            <a:ext cx="5561419" cy="1812069"/>
            <a:chOff x="0" y="0"/>
            <a:chExt cx="5561418" cy="1812068"/>
          </a:xfrm>
        </p:grpSpPr>
        <p:sp>
          <p:nvSpPr>
            <p:cNvPr id="184" name="L + jets channel Deliverables:…"/>
            <p:cNvSpPr txBox="1"/>
            <p:nvPr/>
          </p:nvSpPr>
          <p:spPr>
            <a:xfrm>
              <a:off x="53881" y="53881"/>
              <a:ext cx="5453656" cy="1704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220578" indent="-220578">
                <a:lnSpc>
                  <a:spcPct val="120000"/>
                </a:lnSpc>
                <a:buSzPct val="100000"/>
                <a:buChar char="•"/>
                <a:defRPr sz="2400">
                  <a:solidFill>
                    <a:schemeClr val="accent5"/>
                  </a:solidFill>
                </a:defRPr>
              </a:pPr>
              <a:r>
                <a:t>L + jets channel Deliverables:</a:t>
              </a:r>
            </a:p>
            <a:p>
              <a:pPr lvl="1" marL="601578" indent="-220578">
                <a:lnSpc>
                  <a:spcPct val="120000"/>
                </a:lnSpc>
                <a:buSzPct val="100000"/>
                <a:buChar char="•"/>
                <a:defRPr sz="2400">
                  <a:solidFill>
                    <a:schemeClr val="accent5"/>
                  </a:solidFill>
                </a:defRPr>
              </a:pPr>
              <a:r>
                <a:t>Hadronically decaying top p</a:t>
              </a:r>
              <a:r>
                <a:rPr baseline="-5999"/>
                <a:t>T </a:t>
              </a:r>
              <a:r>
                <a:t>&amp; |y|</a:t>
              </a:r>
            </a:p>
          </p:txBody>
        </p:sp>
        <p:pic>
          <p:nvPicPr>
            <p:cNvPr id="183" name="L + jets channel Deliverables:… L + jets channel Deliverables:Hadronically decaying top pT &amp; |y|" descr="L + jets channel Deliverables:… L + jets channel Deliverables:Hadronically decaying top pT &amp; |y|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5561420" cy="1812069"/>
            </a:xfrm>
            <a:prstGeom prst="rect">
              <a:avLst/>
            </a:prstGeom>
            <a:effectLst/>
          </p:spPr>
        </p:pic>
      </p:grpSp>
      <p:grpSp>
        <p:nvGrpSpPr>
          <p:cNvPr id="188" name="Hadronic channel Deliverables:…"/>
          <p:cNvGrpSpPr/>
          <p:nvPr/>
        </p:nvGrpSpPr>
        <p:grpSpPr>
          <a:xfrm>
            <a:off x="6731910" y="5735794"/>
            <a:ext cx="5561419" cy="1812069"/>
            <a:chOff x="0" y="0"/>
            <a:chExt cx="5561418" cy="1812068"/>
          </a:xfrm>
        </p:grpSpPr>
        <p:sp>
          <p:nvSpPr>
            <p:cNvPr id="187" name="Hadronic channel Deliverables:…"/>
            <p:cNvSpPr txBox="1"/>
            <p:nvPr/>
          </p:nvSpPr>
          <p:spPr>
            <a:xfrm>
              <a:off x="53881" y="53881"/>
              <a:ext cx="5453656" cy="1704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220578" indent="-220578">
                <a:lnSpc>
                  <a:spcPct val="120000"/>
                </a:lnSpc>
                <a:buSzPct val="100000"/>
                <a:buChar char="•"/>
                <a:defRPr sz="2400">
                  <a:solidFill>
                    <a:schemeClr val="accent2"/>
                  </a:solidFill>
                </a:defRPr>
              </a:pPr>
              <a:r>
                <a:t>Hadronic channel Deliverables:</a:t>
              </a:r>
            </a:p>
            <a:p>
              <a:pPr lvl="1" marL="601578" indent="-220578">
                <a:lnSpc>
                  <a:spcPct val="120000"/>
                </a:lnSpc>
                <a:buSzPct val="100000"/>
                <a:buChar char="•"/>
                <a:defRPr sz="2400">
                  <a:solidFill>
                    <a:schemeClr val="accent2"/>
                  </a:solidFill>
                </a:defRPr>
              </a:pPr>
              <a:r>
                <a:t>Leading &amp; subleading top p</a:t>
              </a:r>
              <a:r>
                <a:rPr baseline="-5999"/>
                <a:t>T</a:t>
              </a:r>
              <a:r>
                <a:t> &amp; |y|</a:t>
              </a:r>
            </a:p>
            <a:p>
              <a:pPr lvl="1" marL="601578" indent="-220578">
                <a:lnSpc>
                  <a:spcPct val="120000"/>
                </a:lnSpc>
                <a:buSzPct val="100000"/>
                <a:buChar char="•"/>
                <a:defRPr sz="2400">
                  <a:solidFill>
                    <a:schemeClr val="accent2"/>
                  </a:solidFill>
                </a:defRPr>
              </a:pPr>
              <a14:m>
                <m:oMath>
                  <m:r>
                    <a:rPr xmlns:a="http://schemas.openxmlformats.org/drawingml/2006/main" sz="2400" i="1">
                      <a:solidFill>
                        <a:srgbClr val="00882B"/>
                      </a:solidFill>
                      <a:latin typeface="Cambria Math" panose="02040503050406030204" pitchFamily="18" charset="0"/>
                    </a:rPr>
                    <m:t>t</m:t>
                  </m:r>
                  <m:bar>
                    <m:barPr>
                      <m:ctrlPr>
                        <a:rPr xmlns:a="http://schemas.openxmlformats.org/drawingml/2006/main" sz="2400" i="1">
                          <a:solidFill>
                            <a:srgbClr val="00882B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2400" i="1">
                          <a:solidFill>
                            <a:srgbClr val="00882B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</m:bar>
                </m:oMath>
              </a14:m>
              <a:r>
                <a:t> system mass, p</a:t>
              </a:r>
              <a:r>
                <a:rPr baseline="-5999"/>
                <a:t>T</a:t>
              </a:r>
              <a:r>
                <a:t> &amp; rapidity</a:t>
              </a:r>
              <a:endParaRPr>
                <a:solidFill>
                  <a:srgbClr val="00882B"/>
                </a:solidFill>
              </a:endParaRPr>
            </a:p>
          </p:txBody>
        </p:sp>
        <p:pic>
          <p:nvPicPr>
            <p:cNvPr id="186" name="Hadronic channel Deliverables:… Hadronic channel Deliverables:Leading &amp; subleading top pT &amp; |y| Equation  system mass, pT &amp; rapidity" descr="Hadronic channel Deliverables:… Hadronic channel Deliverables:Leading &amp; subleading top pT &amp; |y| Equation  system mass, pT &amp; rapidity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5561420" cy="1812069"/>
            </a:xfrm>
            <a:prstGeom prst="rect">
              <a:avLst/>
            </a:prstGeom>
            <a:effectLst/>
          </p:spPr>
        </p:pic>
      </p:grpSp>
      <p:grpSp>
        <p:nvGrpSpPr>
          <p:cNvPr id="191" name="Unfold to Parton &amp; Particle Levels"/>
          <p:cNvGrpSpPr/>
          <p:nvPr/>
        </p:nvGrpSpPr>
        <p:grpSpPr>
          <a:xfrm>
            <a:off x="3193128" y="8498576"/>
            <a:ext cx="6618544" cy="586594"/>
            <a:chOff x="0" y="0"/>
            <a:chExt cx="6618542" cy="586592"/>
          </a:xfrm>
        </p:grpSpPr>
        <p:sp>
          <p:nvSpPr>
            <p:cNvPr id="190" name="Unfold to Parton &amp; Particle Levels"/>
            <p:cNvSpPr txBox="1"/>
            <p:nvPr/>
          </p:nvSpPr>
          <p:spPr>
            <a:xfrm>
              <a:off x="53881" y="53881"/>
              <a:ext cx="6510780" cy="478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ctr">
                <a:lnSpc>
                  <a:spcPct val="200000"/>
                </a:lnSpc>
                <a:defRPr sz="2400"/>
              </a:pPr>
              <a:r>
                <a:t>Unfold to Parton &amp; Particle Levels</a:t>
              </a:r>
            </a:p>
          </p:txBody>
        </p:sp>
        <p:pic>
          <p:nvPicPr>
            <p:cNvPr id="189" name="Unfold to Parton &amp; Particle Levels Unfold to Parton &amp; Particle Levels" descr="Unfold to Parton &amp; Particle Levels Unfold to Parton &amp; Particle Levels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6618544" cy="586594"/>
            </a:xfrm>
            <a:prstGeom prst="rect">
              <a:avLst/>
            </a:prstGeom>
            <a:effectLst/>
          </p:spPr>
        </p:pic>
      </p:grpSp>
      <p:sp>
        <p:nvSpPr>
          <p:cNvPr id="192" name="Line"/>
          <p:cNvSpPr/>
          <p:nvPr/>
        </p:nvSpPr>
        <p:spPr>
          <a:xfrm>
            <a:off x="3925483" y="7547571"/>
            <a:ext cx="2630631" cy="881350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93" name="Line"/>
          <p:cNvSpPr/>
          <p:nvPr/>
        </p:nvSpPr>
        <p:spPr>
          <a:xfrm flipH="1">
            <a:off x="6765892" y="7591919"/>
            <a:ext cx="2854119" cy="831256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nalysis overview"/>
          <p:cNvSpPr txBox="1"/>
          <p:nvPr/>
        </p:nvSpPr>
        <p:spPr>
          <a:xfrm>
            <a:off x="3129824" y="157222"/>
            <a:ext cx="6745152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Analysis overview (hadronic)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196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7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99" name="Slide Number"/>
          <p:cNvSpPr txBox="1"/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0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"/>
          <p:cNvSpPr txBox="1"/>
          <p:nvPr/>
        </p:nvSpPr>
        <p:spPr>
          <a:xfrm>
            <a:off x="9831810" y="-32703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03" name="Hadronic…"/>
          <p:cNvSpPr txBox="1"/>
          <p:nvPr/>
        </p:nvSpPr>
        <p:spPr>
          <a:xfrm>
            <a:off x="88755" y="1376368"/>
            <a:ext cx="6745152" cy="635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2">
              <a:defRPr b="1" sz="2600" u="sng"/>
            </a:pPr>
            <a:r>
              <a:t>Hadronic</a:t>
            </a:r>
          </a:p>
          <a:p>
            <a:pPr>
              <a:buSzPct val="125000"/>
              <a:buFont typeface="Bookman Old Style"/>
              <a:buChar char="-"/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Final State: </a:t>
            </a:r>
          </a:p>
          <a:p>
            <a:pPr lvl="1" marL="631657" indent="-250657">
              <a:buSzPct val="100000"/>
              <a:buChar char="•"/>
            </a:pPr>
            <a:r>
              <a:t>Two large R jets containing the decay products of top</a:t>
            </a:r>
          </a:p>
          <a:p>
            <a:pPr>
              <a:buSzPct val="125000"/>
              <a:buFont typeface="Bookman Old Style"/>
              <a:buChar char="-"/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rPr sz="2000"/>
              <a:t>Trigger</a:t>
            </a:r>
            <a:r>
              <a:t>: </a:t>
            </a:r>
          </a:p>
          <a:p>
            <a:pPr lvl="1" marL="631657" indent="-250657">
              <a:buSzPct val="100000"/>
              <a:buChar char="•"/>
            </a:pPr>
            <a:r>
              <a:t>Two AK8 (anti-kt, R=0.8) jets @ HLT and b tagging </a:t>
            </a:r>
          </a:p>
          <a:p>
            <a:pPr>
              <a:buSzPct val="125000"/>
              <a:buFont typeface="Bookman Old Style"/>
              <a:buChar char="-"/>
              <a:defRPr b="1" sz="2000">
                <a:latin typeface="+mn-lt"/>
                <a:ea typeface="+mn-ea"/>
                <a:cs typeface="+mn-cs"/>
                <a:sym typeface="Helvetica"/>
              </a:defRPr>
            </a:pPr>
            <a:r>
              <a:t> Selection:</a:t>
            </a:r>
          </a:p>
          <a:p>
            <a:pPr lvl="2" marL="685800">
              <a:buSzPct val="125000"/>
              <a:buFont typeface="Bookman Old Style"/>
              <a:buChar char="•"/>
            </a:pPr>
            <a:r>
              <a:t> Two AK8 (anti-kt, R=0.8) jets with p</a:t>
            </a:r>
            <a:r>
              <a:rPr baseline="-5998"/>
              <a:t>T</a:t>
            </a:r>
            <a:r>
              <a:t> &gt; 400 GeV, </a:t>
            </a:r>
          </a:p>
          <a:p>
            <a:pPr lvl="2" marL="685800">
              <a:buSzPct val="125000"/>
              <a:buFont typeface="Bookman Old Style"/>
              <a:buChar char="•"/>
            </a:pPr>
            <a:r>
              <a:t> “ttbar event tagging” NN using jet substructure variables as inputs</a:t>
            </a:r>
          </a:p>
          <a:p>
            <a:pPr lvl="2" marL="685800">
              <a:buSzPct val="125000"/>
              <a:buFont typeface="Bookman Old Style"/>
              <a:buChar char="•"/>
            </a:pPr>
            <a:r>
              <a:t> Categories based on subjet b tagging</a:t>
            </a:r>
          </a:p>
          <a:p>
            <a:pPr lvl="2" marL="685800">
              <a:buSzPct val="125000"/>
              <a:buFont typeface="Bookman Old Style"/>
              <a:buChar char="-"/>
              <a:defRPr>
                <a:solidFill>
                  <a:srgbClr val="51A8F9"/>
                </a:solidFill>
              </a:defRPr>
            </a:pPr>
            <a:r>
              <a:t> </a:t>
            </a:r>
            <a:r>
              <a:rPr sz="2000"/>
              <a:t>0-btag: control</a:t>
            </a:r>
            <a:endParaRPr sz="2000"/>
          </a:p>
          <a:p>
            <a:pPr lvl="2" marL="685800">
              <a:buSzPct val="125000"/>
              <a:buFont typeface="Bookman Old Style"/>
              <a:buChar char="-"/>
              <a:defRPr sz="2000">
                <a:solidFill>
                  <a:srgbClr val="51A8F9"/>
                </a:solidFill>
              </a:defRPr>
            </a:pPr>
            <a:r>
              <a:t> 2-btag: signal</a:t>
            </a:r>
          </a:p>
          <a:p>
            <a:pPr lvl="2" marL="685800">
              <a:buSzPct val="125000"/>
              <a:buFont typeface="Bookman Old Style"/>
              <a:buChar char="•"/>
            </a:pPr>
            <a:r>
              <a:t> Backgrounds </a:t>
            </a:r>
          </a:p>
          <a:p>
            <a:pPr lvl="2" marL="685800">
              <a:buSzPct val="125000"/>
              <a:buFont typeface="Bookman Old Style"/>
              <a:buChar char="-"/>
              <a:defRPr>
                <a:solidFill>
                  <a:srgbClr val="51A8F9"/>
                </a:solidFill>
              </a:defRPr>
            </a:pPr>
            <a:r>
              <a:t> </a:t>
            </a:r>
            <a:r>
              <a:rPr sz="2000"/>
              <a:t>QCD dominant: taken from data</a:t>
            </a:r>
            <a:endParaRPr sz="2000"/>
          </a:p>
          <a:p>
            <a:pPr lvl="2" marL="685800">
              <a:buSzPct val="125000"/>
              <a:buFont typeface="Bookman Old Style"/>
              <a:buChar char="-"/>
              <a:defRPr sz="2000">
                <a:solidFill>
                  <a:srgbClr val="51A8F9"/>
                </a:solidFill>
              </a:defRPr>
            </a:pPr>
            <a:r>
              <a:t> Others (ST, W/Z+jets): negligible</a:t>
            </a:r>
          </a:p>
        </p:txBody>
      </p:sp>
      <p:pic>
        <p:nvPicPr>
          <p:cNvPr id="204" name="page15image26042912.png" descr="page15image260429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8780" y="2564641"/>
            <a:ext cx="5816561" cy="3740086"/>
          </a:xfrm>
          <a:prstGeom prst="rect">
            <a:avLst/>
          </a:prstGeom>
          <a:ln w="12700">
            <a:miter lim="400000"/>
          </a:ln>
          <a:effectLst>
            <a:reflection blurRad="0" stA="0" stPos="0" endA="0" endPos="40000" dist="0" dir="5400000" fadeDir="5400000" sx="100000" sy="-100000" kx="0" ky="0" algn="bl" rotWithShape="0"/>
          </a:effectLst>
        </p:spPr>
      </p:pic>
      <p:sp>
        <p:nvSpPr>
          <p:cNvPr id="205" name="Selection and   reconstruction with NN"/>
          <p:cNvSpPr/>
          <p:nvPr/>
        </p:nvSpPr>
        <p:spPr>
          <a:xfrm>
            <a:off x="212769" y="7936925"/>
            <a:ext cx="2730501" cy="1016001"/>
          </a:xfrm>
          <a:prstGeom prst="roundRect">
            <a:avLst>
              <a:gd name="adj" fmla="val 16796"/>
            </a:avLst>
          </a:prstGeom>
          <a:solidFill>
            <a:schemeClr val="accent1">
              <a:satOff val="-36923"/>
              <a:lumOff val="15441"/>
            </a:schemeClr>
          </a:solidFill>
          <a:ln w="25400">
            <a:solidFill>
              <a:srgbClr val="00631F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Selection and </a:t>
            </a:r>
            <a14:m>
              <m:oMath>
                <m:r>
                  <a:rPr xmlns:a="http://schemas.openxmlformats.org/drawingml/2006/main" sz="195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t</m:t>
                </m:r>
                <m:bar>
                  <m:barPr>
                    <m:ctrlPr>
                      <a:rPr xmlns:a="http://schemas.openxmlformats.org/drawingml/2006/main" sz="195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195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</m:bar>
              </m:oMath>
            </a14:m>
            <a:r>
              <a:t> reconstruction with NN </a:t>
            </a:r>
          </a:p>
        </p:txBody>
      </p:sp>
      <p:sp>
        <p:nvSpPr>
          <p:cNvPr id="206" name="ML fit to the mass…"/>
          <p:cNvSpPr/>
          <p:nvPr/>
        </p:nvSpPr>
        <p:spPr>
          <a:xfrm>
            <a:off x="3462928" y="7936925"/>
            <a:ext cx="2730501" cy="1016001"/>
          </a:xfrm>
          <a:prstGeom prst="roundRect">
            <a:avLst>
              <a:gd name="adj" fmla="val 16796"/>
            </a:avLst>
          </a:prstGeom>
          <a:solidFill>
            <a:schemeClr val="accent1">
              <a:satOff val="-36923"/>
              <a:lumOff val="15441"/>
            </a:schemeClr>
          </a:solidFill>
          <a:ln w="25400">
            <a:solidFill>
              <a:srgbClr val="00631F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ML fit to the mass</a:t>
            </a:r>
          </a:p>
          <a:p>
            <a:pPr algn="ctr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of the leading jet</a:t>
            </a:r>
          </a:p>
        </p:txBody>
      </p:sp>
      <p:sp>
        <p:nvSpPr>
          <p:cNvPr id="207" name="Signal Extraction"/>
          <p:cNvSpPr/>
          <p:nvPr/>
        </p:nvSpPr>
        <p:spPr>
          <a:xfrm>
            <a:off x="6713087" y="7936925"/>
            <a:ext cx="2730501" cy="1016001"/>
          </a:xfrm>
          <a:prstGeom prst="roundRect">
            <a:avLst>
              <a:gd name="adj" fmla="val 18750"/>
            </a:avLst>
          </a:prstGeom>
          <a:solidFill>
            <a:schemeClr val="accent1">
              <a:satOff val="-36923"/>
              <a:lumOff val="15441"/>
            </a:schemeClr>
          </a:solidFill>
          <a:ln w="25400">
            <a:solidFill>
              <a:srgbClr val="00631F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Signal Extraction</a:t>
            </a:r>
          </a:p>
        </p:txBody>
      </p:sp>
      <p:sp>
        <p:nvSpPr>
          <p:cNvPr id="208" name="Unfolding"/>
          <p:cNvSpPr/>
          <p:nvPr/>
        </p:nvSpPr>
        <p:spPr>
          <a:xfrm>
            <a:off x="9963246" y="7936925"/>
            <a:ext cx="2730501" cy="1016001"/>
          </a:xfrm>
          <a:prstGeom prst="roundRect">
            <a:avLst>
              <a:gd name="adj" fmla="val 18750"/>
            </a:avLst>
          </a:prstGeom>
          <a:solidFill>
            <a:schemeClr val="accent1">
              <a:satOff val="-36923"/>
              <a:lumOff val="15441"/>
            </a:schemeClr>
          </a:solidFill>
          <a:ln w="25400">
            <a:solidFill>
              <a:srgbClr val="00631F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Unfolding</a:t>
            </a:r>
          </a:p>
        </p:txBody>
      </p:sp>
      <p:sp>
        <p:nvSpPr>
          <p:cNvPr id="209" name="Line"/>
          <p:cNvSpPr/>
          <p:nvPr/>
        </p:nvSpPr>
        <p:spPr>
          <a:xfrm>
            <a:off x="2999899" y="8444925"/>
            <a:ext cx="406401" cy="1"/>
          </a:xfrm>
          <a:prstGeom prst="line">
            <a:avLst/>
          </a:prstGeom>
          <a:ln w="508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" name="Line"/>
          <p:cNvSpPr/>
          <p:nvPr/>
        </p:nvSpPr>
        <p:spPr>
          <a:xfrm>
            <a:off x="6299200" y="8444925"/>
            <a:ext cx="406401" cy="1"/>
          </a:xfrm>
          <a:prstGeom prst="line">
            <a:avLst/>
          </a:prstGeom>
          <a:ln w="508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" name="Line"/>
          <p:cNvSpPr/>
          <p:nvPr/>
        </p:nvSpPr>
        <p:spPr>
          <a:xfrm>
            <a:off x="9500217" y="8444925"/>
            <a:ext cx="406401" cy="1"/>
          </a:xfrm>
          <a:prstGeom prst="line">
            <a:avLst/>
          </a:prstGeom>
          <a:ln w="508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/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4" name="DataVsMC_Nominal_boosted_jetMassSoftDrop1_Cut1_2btag.pdf" descr="DataVsMC_Nominal_boosted_jetMassSoftDrop1_Cut1_2bta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1879" y="1256652"/>
            <a:ext cx="4064001" cy="3433257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</p:pic>
      <p:pic>
        <p:nvPicPr>
          <p:cNvPr id="215" name="DataVsMC_Nominal_boosted_jetMassSoftDrop0_Cut1_2btag.pdf" descr="DataVsMC_Nominal_boosted_jetMassSoftDrop0_Cut1_2btag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11" y="1256652"/>
            <a:ext cx="4064001" cy="3433257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</p:pic>
      <p:grpSp>
        <p:nvGrpSpPr>
          <p:cNvPr id="218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16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7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19" name="CMS_logo_col.gif" descr="CMS_logo_col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yrforos_hep.png" descr="Pyrforos_he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AnalysisRegionsCartoon.pdf" descr="AnalysisRegionsCartoon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970641" y="4048988"/>
            <a:ext cx="4450871" cy="629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ataVsMC_Nominal_boosted_mva_Cut0_2btag.pdf" descr="DataVsMC_Nominal_boosted_mva_Cut0_2btag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31412" y="5355342"/>
            <a:ext cx="4502077" cy="3803341"/>
          </a:xfrm>
          <a:prstGeom prst="rect">
            <a:avLst/>
          </a:prstGeom>
          <a:ln w="50800">
            <a:solidFill>
              <a:srgbClr val="0B5D18"/>
            </a:solidFill>
            <a:miter lim="400000"/>
          </a:ln>
        </p:spPr>
      </p:pic>
      <p:sp>
        <p:nvSpPr>
          <p:cNvPr id="223" name="Line"/>
          <p:cNvSpPr/>
          <p:nvPr/>
        </p:nvSpPr>
        <p:spPr>
          <a:xfrm flipH="1">
            <a:off x="5145249" y="7510502"/>
            <a:ext cx="2337260" cy="1"/>
          </a:xfrm>
          <a:prstGeom prst="line">
            <a:avLst/>
          </a:prstGeom>
          <a:ln w="63500">
            <a:solidFill>
              <a:schemeClr val="accent2">
                <a:lumOff val="-5333"/>
              </a:schemeClr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4" name="Line"/>
          <p:cNvSpPr/>
          <p:nvPr/>
        </p:nvSpPr>
        <p:spPr>
          <a:xfrm flipH="1">
            <a:off x="2401266" y="4627439"/>
            <a:ext cx="1572692" cy="1079877"/>
          </a:xfrm>
          <a:prstGeom prst="line">
            <a:avLst/>
          </a:prstGeom>
          <a:ln w="635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ctr"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" name="NN CUT (0.8)…"/>
          <p:cNvSpPr/>
          <p:nvPr/>
        </p:nvSpPr>
        <p:spPr>
          <a:xfrm>
            <a:off x="8253046" y="3321326"/>
            <a:ext cx="4552877" cy="1569543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40368" indent="-140368" algn="ctr">
              <a:buSzPct val="100000"/>
              <a:buChar char="•"/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NN CUT (0.8)compromise between enough tt events and signal purity</a:t>
            </a:r>
          </a:p>
          <a:p>
            <a:pPr algn="ctr"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  <a:p>
            <a:pPr marL="140368" indent="-140368" algn="ctr">
              <a:buSzPct val="100000"/>
              <a:buChar char="•"/>
              <a:defRPr sz="2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b tagging Medium WP (2 subjets should be b tagged) 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71126" y="1231252"/>
            <a:ext cx="3213101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election"/>
          <p:cNvSpPr txBox="1"/>
          <p:nvPr/>
        </p:nvSpPr>
        <p:spPr>
          <a:xfrm>
            <a:off x="1896411" y="157222"/>
            <a:ext cx="9211978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Selection &amp; Analysis Regions (hadronic)</a:t>
            </a:r>
          </a:p>
        </p:txBody>
      </p:sp>
      <p:sp>
        <p:nvSpPr>
          <p:cNvPr id="228" name="Control Region:…"/>
          <p:cNvSpPr txBox="1"/>
          <p:nvPr/>
        </p:nvSpPr>
        <p:spPr>
          <a:xfrm>
            <a:off x="4648538" y="8778335"/>
            <a:ext cx="2746363" cy="911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1800" u="sng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Control Region: </a:t>
            </a:r>
          </a:p>
          <a:p>
            <a:pPr algn="ctr"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SR kinematics </a:t>
            </a:r>
          </a:p>
          <a:p>
            <a:pPr algn="ctr"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invert the b tag requirement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63457" y="9005535"/>
            <a:ext cx="673970" cy="673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MassFit_2btag_Nominal_Cut1.pdf"/>
          <p:cNvGrpSpPr/>
          <p:nvPr/>
        </p:nvGrpSpPr>
        <p:grpSpPr>
          <a:xfrm>
            <a:off x="202062" y="2119554"/>
            <a:ext cx="5761394" cy="4913848"/>
            <a:chOff x="0" y="0"/>
            <a:chExt cx="5761393" cy="4913846"/>
          </a:xfrm>
        </p:grpSpPr>
        <p:pic>
          <p:nvPicPr>
            <p:cNvPr id="232" name="MassFit_2btag_Nominal_Cut1.pdf" descr="MassFit_2btag_Nominal_Cut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3881" y="53881"/>
              <a:ext cx="5653631" cy="48060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1" name="MassFit_2btag_Nominal_Cut1.pdf" descr="MassFit_2btag_Nominal_Cut1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761395" cy="4913848"/>
            </a:xfrm>
            <a:prstGeom prst="rect">
              <a:avLst/>
            </a:prstGeom>
            <a:effectLst/>
          </p:spPr>
        </p:pic>
      </p:grpSp>
      <p:sp>
        <p:nvSpPr>
          <p:cNvPr id="234" name="Fit in SRA"/>
          <p:cNvSpPr txBox="1"/>
          <p:nvPr/>
        </p:nvSpPr>
        <p:spPr>
          <a:xfrm>
            <a:off x="3913702" y="157222"/>
            <a:ext cx="6472796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Signal Extraction (hadronic)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35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9" name="CMS_logo_col.gif" descr="CMS_logo_col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3337" y="1293717"/>
            <a:ext cx="8277884" cy="6124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0" dist="0" dir="3600000">
              <a:srgbClr val="000000"/>
            </a:outerShdw>
          </a:effectLst>
        </p:spPr>
      </p:pic>
      <p:grpSp>
        <p:nvGrpSpPr>
          <p:cNvPr id="243" name="rtt = 0.63"/>
          <p:cNvGrpSpPr/>
          <p:nvPr/>
        </p:nvGrpSpPr>
        <p:grpSpPr>
          <a:xfrm>
            <a:off x="4822159" y="8233629"/>
            <a:ext cx="2513948" cy="934790"/>
            <a:chOff x="0" y="0"/>
            <a:chExt cx="2513946" cy="934788"/>
          </a:xfrm>
        </p:grpSpPr>
        <p:sp>
          <p:nvSpPr>
            <p:cNvPr id="242" name="rtt = 0.63"/>
            <p:cNvSpPr txBox="1"/>
            <p:nvPr/>
          </p:nvSpPr>
          <p:spPr>
            <a:xfrm>
              <a:off x="53881" y="53881"/>
              <a:ext cx="2406185" cy="8270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defRPr b="1" sz="20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14:m>
                <m:oMath>
                  <m:r>
                    <a:rPr xmlns:a="http://schemas.openxmlformats.org/drawingml/2006/main" sz="2250" i="1">
                      <a:solidFill>
                        <a:srgbClr val="C82506"/>
                      </a:solidFill>
                      <a:latin typeface="Cambria Math" panose="02040503050406030204" pitchFamily="18" charset="0"/>
                    </a:rPr>
                    <m:t>t</m:t>
                  </m:r>
                  <m:bar>
                    <m:barPr>
                      <m:ctrlPr>
                        <a:rPr xmlns:a="http://schemas.openxmlformats.org/drawingml/2006/main" sz="2250" i="1">
                          <a:solidFill>
                            <a:srgbClr val="C82506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2250" i="1">
                          <a:solidFill>
                            <a:srgbClr val="C8250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</m:bar>
                </m:oMath>
              </a14:m>
              <a:r>
                <a:t> Signal Strength</a:t>
              </a:r>
            </a:p>
            <a:p>
              <a:pPr algn="ctr">
                <a:defRPr b="1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r</a:t>
              </a:r>
              <a:r>
                <a:rPr baseline="-5998"/>
                <a:t>tt</a:t>
              </a:r>
              <a:r>
                <a:t> = 0.64</a:t>
              </a:r>
            </a:p>
          </p:txBody>
        </p:sp>
        <p:pic>
          <p:nvPicPr>
            <p:cNvPr id="241" name="rtt = 0.63" descr="rtt = 0.63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513947" cy="934789"/>
            </a:xfrm>
            <a:prstGeom prst="rect">
              <a:avLst/>
            </a:prstGeom>
            <a:effectLst/>
          </p:spPr>
        </p:pic>
      </p:grpSp>
      <p:grpSp>
        <p:nvGrpSpPr>
          <p:cNvPr id="263" name="Group"/>
          <p:cNvGrpSpPr/>
          <p:nvPr/>
        </p:nvGrpSpPr>
        <p:grpSpPr>
          <a:xfrm>
            <a:off x="6214137" y="2533727"/>
            <a:ext cx="7768169" cy="2818693"/>
            <a:chOff x="0" y="0"/>
            <a:chExt cx="7768168" cy="2818691"/>
          </a:xfrm>
        </p:grpSpPr>
        <p:pic>
          <p:nvPicPr>
            <p:cNvPr id="244" name="MathTypeImage.pdf" descr="MathType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84909" y="1169822"/>
              <a:ext cx="5132121" cy="461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7" name="Group"/>
            <p:cNvGrpSpPr/>
            <p:nvPr/>
          </p:nvGrpSpPr>
          <p:grpSpPr>
            <a:xfrm>
              <a:off x="-1" y="303433"/>
              <a:ext cx="1331584" cy="844294"/>
              <a:chOff x="0" y="0"/>
              <a:chExt cx="1331582" cy="844293"/>
            </a:xfrm>
          </p:grpSpPr>
          <p:sp>
            <p:nvSpPr>
              <p:cNvPr id="245" name="Shape"/>
              <p:cNvSpPr/>
              <p:nvPr/>
            </p:nvSpPr>
            <p:spPr>
              <a:xfrm>
                <a:off x="0" y="17248"/>
                <a:ext cx="1331583" cy="82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41" y="0"/>
                    </a:moveTo>
                    <a:cubicBezTo>
                      <a:pt x="332" y="0"/>
                      <a:pt x="0" y="370"/>
                      <a:pt x="0" y="826"/>
                    </a:cubicBezTo>
                    <a:lnTo>
                      <a:pt x="0" y="13063"/>
                    </a:lnTo>
                    <a:cubicBezTo>
                      <a:pt x="0" y="13519"/>
                      <a:pt x="332" y="13889"/>
                      <a:pt x="741" y="13889"/>
                    </a:cubicBezTo>
                    <a:lnTo>
                      <a:pt x="14804" y="13889"/>
                    </a:lnTo>
                    <a:lnTo>
                      <a:pt x="16281" y="21600"/>
                    </a:lnTo>
                    <a:lnTo>
                      <a:pt x="17762" y="13889"/>
                    </a:lnTo>
                    <a:lnTo>
                      <a:pt x="20859" y="13889"/>
                    </a:lnTo>
                    <a:cubicBezTo>
                      <a:pt x="21268" y="13889"/>
                      <a:pt x="21600" y="13519"/>
                      <a:pt x="21600" y="13063"/>
                    </a:cubicBezTo>
                    <a:lnTo>
                      <a:pt x="21600" y="826"/>
                    </a:lnTo>
                    <a:cubicBezTo>
                      <a:pt x="21600" y="370"/>
                      <a:pt x="21268" y="0"/>
                      <a:pt x="20859" y="0"/>
                    </a:cubicBezTo>
                    <a:lnTo>
                      <a:pt x="741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6" name="fiducial yield"/>
              <p:cNvSpPr txBox="1"/>
              <p:nvPr/>
            </p:nvSpPr>
            <p:spPr>
              <a:xfrm>
                <a:off x="0" y="0"/>
                <a:ext cx="1331583" cy="5636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8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fiducial yield</a:t>
                </a:r>
              </a:p>
            </p:txBody>
          </p:sp>
        </p:grpSp>
        <p:grpSp>
          <p:nvGrpSpPr>
            <p:cNvPr id="250" name="Group"/>
            <p:cNvGrpSpPr/>
            <p:nvPr/>
          </p:nvGrpSpPr>
          <p:grpSpPr>
            <a:xfrm>
              <a:off x="1598046" y="630532"/>
              <a:ext cx="625462" cy="568148"/>
              <a:chOff x="0" y="0"/>
              <a:chExt cx="625460" cy="568147"/>
            </a:xfrm>
          </p:grpSpPr>
          <p:sp>
            <p:nvSpPr>
              <p:cNvPr id="248" name="Shape"/>
              <p:cNvSpPr/>
              <p:nvPr/>
            </p:nvSpPr>
            <p:spPr>
              <a:xfrm>
                <a:off x="-1" y="-1"/>
                <a:ext cx="625462" cy="568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41" y="0"/>
                    </a:moveTo>
                    <a:cubicBezTo>
                      <a:pt x="332" y="0"/>
                      <a:pt x="0" y="365"/>
                      <a:pt x="0" y="815"/>
                    </a:cubicBezTo>
                    <a:lnTo>
                      <a:pt x="0" y="12891"/>
                    </a:lnTo>
                    <a:cubicBezTo>
                      <a:pt x="0" y="13341"/>
                      <a:pt x="332" y="13706"/>
                      <a:pt x="741" y="13706"/>
                    </a:cubicBezTo>
                    <a:lnTo>
                      <a:pt x="15216" y="13706"/>
                    </a:lnTo>
                    <a:lnTo>
                      <a:pt x="16702" y="21600"/>
                    </a:lnTo>
                    <a:lnTo>
                      <a:pt x="18184" y="13706"/>
                    </a:lnTo>
                    <a:lnTo>
                      <a:pt x="20859" y="13706"/>
                    </a:lnTo>
                    <a:cubicBezTo>
                      <a:pt x="21268" y="13706"/>
                      <a:pt x="21600" y="13341"/>
                      <a:pt x="21600" y="12891"/>
                    </a:cubicBezTo>
                    <a:lnTo>
                      <a:pt x="21600" y="815"/>
                    </a:lnTo>
                    <a:cubicBezTo>
                      <a:pt x="21600" y="365"/>
                      <a:pt x="21268" y="0"/>
                      <a:pt x="20859" y="0"/>
                    </a:cubicBezTo>
                    <a:lnTo>
                      <a:pt x="741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0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9" name="Data"/>
              <p:cNvSpPr txBox="1"/>
              <p:nvPr/>
            </p:nvSpPr>
            <p:spPr>
              <a:xfrm>
                <a:off x="-1" y="61317"/>
                <a:ext cx="625462" cy="316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8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Data</a:t>
                </a:r>
              </a:p>
            </p:txBody>
          </p:sp>
        </p:grpSp>
        <p:grpSp>
          <p:nvGrpSpPr>
            <p:cNvPr id="253" name="Group"/>
            <p:cNvGrpSpPr/>
            <p:nvPr/>
          </p:nvGrpSpPr>
          <p:grpSpPr>
            <a:xfrm>
              <a:off x="2162779" y="1615436"/>
              <a:ext cx="1663479" cy="895352"/>
              <a:chOff x="0" y="0"/>
              <a:chExt cx="1663478" cy="895351"/>
            </a:xfrm>
          </p:grpSpPr>
          <p:sp>
            <p:nvSpPr>
              <p:cNvPr id="251" name="Shape"/>
              <p:cNvSpPr/>
              <p:nvPr/>
            </p:nvSpPr>
            <p:spPr>
              <a:xfrm>
                <a:off x="0" y="0"/>
                <a:ext cx="1650779" cy="786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707" y="0"/>
                    </a:moveTo>
                    <a:lnTo>
                      <a:pt x="14728" y="7007"/>
                    </a:lnTo>
                    <a:lnTo>
                      <a:pt x="489" y="7007"/>
                    </a:lnTo>
                    <a:cubicBezTo>
                      <a:pt x="219" y="7007"/>
                      <a:pt x="0" y="7395"/>
                      <a:pt x="0" y="7874"/>
                    </a:cubicBezTo>
                    <a:lnTo>
                      <a:pt x="0" y="20732"/>
                    </a:lnTo>
                    <a:cubicBezTo>
                      <a:pt x="0" y="21212"/>
                      <a:pt x="219" y="21600"/>
                      <a:pt x="489" y="21600"/>
                    </a:cubicBezTo>
                    <a:lnTo>
                      <a:pt x="21111" y="21600"/>
                    </a:lnTo>
                    <a:cubicBezTo>
                      <a:pt x="21381" y="21600"/>
                      <a:pt x="21600" y="21212"/>
                      <a:pt x="21600" y="20732"/>
                    </a:cubicBezTo>
                    <a:lnTo>
                      <a:pt x="21600" y="7874"/>
                    </a:lnTo>
                    <a:cubicBezTo>
                      <a:pt x="21600" y="7395"/>
                      <a:pt x="21381" y="7007"/>
                      <a:pt x="21111" y="7007"/>
                    </a:cubicBezTo>
                    <a:lnTo>
                      <a:pt x="16682" y="7007"/>
                    </a:lnTo>
                    <a:lnTo>
                      <a:pt x="15707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2" name="Bkg yield…"/>
              <p:cNvSpPr txBox="1"/>
              <p:nvPr/>
            </p:nvSpPr>
            <p:spPr>
              <a:xfrm>
                <a:off x="12700" y="207836"/>
                <a:ext cx="1650779" cy="6875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Bkg yield </a:t>
                </a:r>
              </a:p>
              <a:p>
                <a:pPr>
                  <a:defRPr sz="1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(fit in region SR</a:t>
                </a:r>
                <a:r>
                  <a:rPr baseline="-5998"/>
                  <a:t>A</a:t>
                </a:r>
                <a:r>
                  <a:t>)</a:t>
                </a:r>
              </a:p>
            </p:txBody>
          </p:sp>
        </p:grpSp>
        <p:grpSp>
          <p:nvGrpSpPr>
            <p:cNvPr id="256" name="Group"/>
            <p:cNvGrpSpPr/>
            <p:nvPr/>
          </p:nvGrpSpPr>
          <p:grpSpPr>
            <a:xfrm>
              <a:off x="4194421" y="1663497"/>
              <a:ext cx="1785463" cy="1155195"/>
              <a:chOff x="0" y="0"/>
              <a:chExt cx="1785461" cy="1155194"/>
            </a:xfrm>
          </p:grpSpPr>
          <p:sp>
            <p:nvSpPr>
              <p:cNvPr id="254" name="Shape"/>
              <p:cNvSpPr/>
              <p:nvPr/>
            </p:nvSpPr>
            <p:spPr>
              <a:xfrm>
                <a:off x="0" y="-1"/>
                <a:ext cx="1785462" cy="115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910" y="9627"/>
                    </a:lnTo>
                    <a:lnTo>
                      <a:pt x="2910" y="20708"/>
                    </a:lnTo>
                    <a:cubicBezTo>
                      <a:pt x="2910" y="21201"/>
                      <a:pt x="3094" y="21600"/>
                      <a:pt x="3321" y="21600"/>
                    </a:cubicBezTo>
                    <a:lnTo>
                      <a:pt x="21189" y="21600"/>
                    </a:lnTo>
                    <a:cubicBezTo>
                      <a:pt x="21416" y="21600"/>
                      <a:pt x="21600" y="21201"/>
                      <a:pt x="21600" y="20708"/>
                    </a:cubicBezTo>
                    <a:lnTo>
                      <a:pt x="21600" y="7492"/>
                    </a:lnTo>
                    <a:cubicBezTo>
                      <a:pt x="21600" y="6999"/>
                      <a:pt x="21416" y="6600"/>
                      <a:pt x="21189" y="6600"/>
                    </a:cubicBezTo>
                    <a:lnTo>
                      <a:pt x="4263" y="6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5" name="Bkg shape correction…"/>
              <p:cNvSpPr txBox="1"/>
              <p:nvPr/>
            </p:nvSpPr>
            <p:spPr>
              <a:xfrm>
                <a:off x="311760" y="281048"/>
                <a:ext cx="1441008" cy="8101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Bkg shape correction </a:t>
                </a:r>
              </a:p>
              <a:p>
                <a:pPr>
                  <a:defRPr sz="1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(taken from MC)</a:t>
                </a:r>
              </a:p>
            </p:txBody>
          </p:sp>
        </p:grpSp>
        <p:grpSp>
          <p:nvGrpSpPr>
            <p:cNvPr id="259" name="Group"/>
            <p:cNvGrpSpPr/>
            <p:nvPr/>
          </p:nvGrpSpPr>
          <p:grpSpPr>
            <a:xfrm>
              <a:off x="4785146" y="359507"/>
              <a:ext cx="2983023" cy="799268"/>
              <a:chOff x="0" y="0"/>
              <a:chExt cx="2983022" cy="799267"/>
            </a:xfrm>
          </p:grpSpPr>
          <p:sp>
            <p:nvSpPr>
              <p:cNvPr id="257" name="Shape"/>
              <p:cNvSpPr/>
              <p:nvPr/>
            </p:nvSpPr>
            <p:spPr>
              <a:xfrm>
                <a:off x="0" y="10533"/>
                <a:ext cx="1899552" cy="788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4" y="0"/>
                    </a:moveTo>
                    <a:cubicBezTo>
                      <a:pt x="168" y="0"/>
                      <a:pt x="0" y="383"/>
                      <a:pt x="0" y="854"/>
                    </a:cubicBezTo>
                    <a:lnTo>
                      <a:pt x="0" y="13515"/>
                    </a:lnTo>
                    <a:cubicBezTo>
                      <a:pt x="0" y="13987"/>
                      <a:pt x="168" y="14370"/>
                      <a:pt x="374" y="14370"/>
                    </a:cubicBezTo>
                    <a:lnTo>
                      <a:pt x="4045" y="14370"/>
                    </a:lnTo>
                    <a:lnTo>
                      <a:pt x="4796" y="21600"/>
                    </a:lnTo>
                    <a:lnTo>
                      <a:pt x="5544" y="14370"/>
                    </a:lnTo>
                    <a:lnTo>
                      <a:pt x="21226" y="14370"/>
                    </a:lnTo>
                    <a:cubicBezTo>
                      <a:pt x="21432" y="14370"/>
                      <a:pt x="21600" y="13987"/>
                      <a:pt x="21600" y="13515"/>
                    </a:cubicBezTo>
                    <a:lnTo>
                      <a:pt x="21600" y="854"/>
                    </a:lnTo>
                    <a:cubicBezTo>
                      <a:pt x="21600" y="383"/>
                      <a:pt x="21432" y="0"/>
                      <a:pt x="21226" y="0"/>
                    </a:cubicBezTo>
                    <a:lnTo>
                      <a:pt x="374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8" name="Bkg shape…"/>
              <p:cNvSpPr txBox="1"/>
              <p:nvPr/>
            </p:nvSpPr>
            <p:spPr>
              <a:xfrm>
                <a:off x="43803" y="0"/>
                <a:ext cx="2939220" cy="5069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Bkg shape </a:t>
                </a:r>
              </a:p>
              <a:p>
                <a:pPr>
                  <a:defRPr sz="1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(taken from CR in data)</a:t>
                </a:r>
              </a:p>
            </p:txBody>
          </p:sp>
        </p:grpSp>
        <p:grpSp>
          <p:nvGrpSpPr>
            <p:cNvPr id="262" name="Group"/>
            <p:cNvGrpSpPr/>
            <p:nvPr/>
          </p:nvGrpSpPr>
          <p:grpSpPr>
            <a:xfrm>
              <a:off x="2401193" y="-1"/>
              <a:ext cx="2232466" cy="1171807"/>
              <a:chOff x="0" y="0"/>
              <a:chExt cx="2232464" cy="1171805"/>
            </a:xfrm>
          </p:grpSpPr>
          <p:sp>
            <p:nvSpPr>
              <p:cNvPr id="260" name="Transfer factor from SRA to SR (taken from CRA/CR)"/>
              <p:cNvSpPr txBox="1"/>
              <p:nvPr/>
            </p:nvSpPr>
            <p:spPr>
              <a:xfrm>
                <a:off x="88827" y="0"/>
                <a:ext cx="2143638" cy="7992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Transfer factor from SR</a:t>
                </a:r>
                <a:r>
                  <a:rPr baseline="-5998"/>
                  <a:t>A</a:t>
                </a:r>
                <a:r>
                  <a:t> to SR (taken from CR</a:t>
                </a:r>
                <a:r>
                  <a:rPr baseline="-5998"/>
                  <a:t>A</a:t>
                </a:r>
                <a:r>
                  <a:t>/CR)</a:t>
                </a:r>
              </a:p>
            </p:txBody>
          </p:sp>
          <p:sp>
            <p:nvSpPr>
              <p:cNvPr id="261" name="Shape"/>
              <p:cNvSpPr/>
              <p:nvPr/>
            </p:nvSpPr>
            <p:spPr>
              <a:xfrm>
                <a:off x="0" y="10075"/>
                <a:ext cx="2193566" cy="1161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4" y="0"/>
                    </a:moveTo>
                    <a:cubicBezTo>
                      <a:pt x="168" y="0"/>
                      <a:pt x="0" y="383"/>
                      <a:pt x="0" y="854"/>
                    </a:cubicBezTo>
                    <a:lnTo>
                      <a:pt x="0" y="13515"/>
                    </a:lnTo>
                    <a:cubicBezTo>
                      <a:pt x="0" y="13987"/>
                      <a:pt x="168" y="14370"/>
                      <a:pt x="374" y="14370"/>
                    </a:cubicBezTo>
                    <a:lnTo>
                      <a:pt x="4045" y="14370"/>
                    </a:lnTo>
                    <a:lnTo>
                      <a:pt x="4796" y="21600"/>
                    </a:lnTo>
                    <a:lnTo>
                      <a:pt x="5544" y="14370"/>
                    </a:lnTo>
                    <a:lnTo>
                      <a:pt x="21226" y="14370"/>
                    </a:lnTo>
                    <a:cubicBezTo>
                      <a:pt x="21432" y="14370"/>
                      <a:pt x="21600" y="13987"/>
                      <a:pt x="21600" y="13515"/>
                    </a:cubicBezTo>
                    <a:lnTo>
                      <a:pt x="21600" y="854"/>
                    </a:lnTo>
                    <a:cubicBezTo>
                      <a:pt x="21600" y="383"/>
                      <a:pt x="21432" y="0"/>
                      <a:pt x="21226" y="0"/>
                    </a:cubicBezTo>
                    <a:lnTo>
                      <a:pt x="374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5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pic>
        <p:nvPicPr>
          <p:cNvPr id="26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1930" y="7116782"/>
            <a:ext cx="3698133" cy="2536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09366" y="5967267"/>
            <a:ext cx="4281892" cy="2978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yrforos_hep.png" descr="Pyrforos_hep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op kinematic variables"/>
          <p:cNvSpPr txBox="1"/>
          <p:nvPr/>
        </p:nvSpPr>
        <p:spPr>
          <a:xfrm>
            <a:off x="2700101" y="157222"/>
            <a:ext cx="8899997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Top kinematic distributions (hadronic)</a:t>
            </a:r>
          </a:p>
        </p:txBody>
      </p:sp>
      <p:grpSp>
        <p:nvGrpSpPr>
          <p:cNvPr id="271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69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0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72" name="Slide Number"/>
          <p:cNvSpPr txBox="1"/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3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DataVsMC_Nominal_boosted_jetPt0_Cut1_2btag.pdf" descr="DataVsMC_Nominal_boosted_jetPt0_Cut1_2btag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457" y="1137529"/>
            <a:ext cx="4978401" cy="4205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DataVsMC_Nominal_boosted_jetPt1_Cut1_2btag.pdf" descr="DataVsMC_Nominal_boosted_jetPt1_Cut1_2btag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77000" y="1137529"/>
            <a:ext cx="4978400" cy="4205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ataVsMC_Nominal_boosted_jetY0_Cut1_2btag.pdf" descr="DataVsMC_Nominal_boosted_jetY0_Cut1_2btag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6457" y="5548007"/>
            <a:ext cx="4978401" cy="42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DataVsMC_Nominal_boosted_jetY1_Cut1_2btag.pdf" descr="DataVsMC_Nominal_boosted_jetY1_Cut1_2btag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77000" y="5548007"/>
            <a:ext cx="4978400" cy="42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yrforos_hep.png" descr="Pyrforos_h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arton &amp; Particle levels"/>
          <p:cNvSpPr txBox="1"/>
          <p:nvPr/>
        </p:nvSpPr>
        <p:spPr>
          <a:xfrm>
            <a:off x="3155236" y="157222"/>
            <a:ext cx="7989728" cy="67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174F86"/>
                </a:solidFill>
              </a:defRPr>
            </a:lvl1pPr>
          </a:lstStyle>
          <a:p>
            <a:pPr/>
            <a:r>
              <a:t>Parton &amp; Particle levels (hadronic)</a:t>
            </a:r>
          </a:p>
        </p:txBody>
      </p:sp>
      <p:grpSp>
        <p:nvGrpSpPr>
          <p:cNvPr id="284" name="Group"/>
          <p:cNvGrpSpPr/>
          <p:nvPr/>
        </p:nvGrpSpPr>
        <p:grpSpPr>
          <a:xfrm>
            <a:off x="-11" y="997882"/>
            <a:ext cx="13004814" cy="66679"/>
            <a:chOff x="-1" y="0"/>
            <a:chExt cx="13004812" cy="66677"/>
          </a:xfrm>
        </p:grpSpPr>
        <p:sp>
          <p:nvSpPr>
            <p:cNvPr id="282" name="Line"/>
            <p:cNvSpPr/>
            <p:nvPr/>
          </p:nvSpPr>
          <p:spPr>
            <a:xfrm flipV="1">
              <a:off x="-2" y="66195"/>
              <a:ext cx="13004812" cy="483"/>
            </a:xfrm>
            <a:prstGeom prst="line">
              <a:avLst/>
            </a:prstGeom>
            <a:noFill/>
            <a:ln w="63500" cap="flat">
              <a:solidFill>
                <a:srgbClr val="FFA13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8" y="0"/>
              <a:ext cx="13004804" cy="979"/>
            </a:xfrm>
            <a:prstGeom prst="line">
              <a:avLst/>
            </a:prstGeom>
            <a:noFill/>
            <a:ln w="63500" cap="flat">
              <a:solidFill>
                <a:srgbClr val="18219C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85" name="Slide Number"/>
          <p:cNvSpPr txBox="1"/>
          <p:nvPr>
            <p:ph type="sldNum" sz="quarter" idx="4294967295"/>
          </p:nvPr>
        </p:nvSpPr>
        <p:spPr>
          <a:xfrm>
            <a:off x="12661831" y="9359900"/>
            <a:ext cx="241438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rgbClr val="701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6" name="CMS_logo_col.gif" descr="CMS_logo_col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63500"/>
            <a:ext cx="863600" cy="86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366" y="1520939"/>
            <a:ext cx="4720069" cy="2626118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Parton"/>
          <p:cNvSpPr txBox="1"/>
          <p:nvPr/>
        </p:nvSpPr>
        <p:spPr>
          <a:xfrm>
            <a:off x="1748052" y="1601682"/>
            <a:ext cx="868872" cy="395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Parton</a:t>
            </a:r>
          </a:p>
        </p:txBody>
      </p:sp>
      <p:sp>
        <p:nvSpPr>
          <p:cNvPr id="289" name="Particle…"/>
          <p:cNvSpPr txBox="1"/>
          <p:nvPr/>
        </p:nvSpPr>
        <p:spPr>
          <a:xfrm>
            <a:off x="9353953" y="1262299"/>
            <a:ext cx="2972669" cy="70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Particle</a:t>
            </a:r>
          </a:p>
          <a:p>
            <a:pPr algn="ctr">
              <a:defRPr sz="2000"/>
            </a:pPr>
            <a:r>
              <a:t>top candidates: AK8 genjets</a:t>
            </a:r>
          </a:p>
        </p:txBody>
      </p:sp>
      <p:graphicFrame>
        <p:nvGraphicFramePr>
          <p:cNvPr id="290" name="Table"/>
          <p:cNvGraphicFramePr/>
          <p:nvPr/>
        </p:nvGraphicFramePr>
        <p:xfrm>
          <a:off x="376177" y="2369886"/>
          <a:ext cx="3612622" cy="17720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06310"/>
                <a:gridCol w="1806310"/>
              </a:tblGrid>
              <a:tr h="354406"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Observable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Requirement</a:t>
                      </a:r>
                    </a:p>
                  </a:txBody>
                  <a:tcPr marL="0" marR="0" marT="0" marB="0" anchor="t" anchorCtr="0" horzOverflow="overflow"/>
                </a:tc>
              </a:tr>
              <a:tr h="354406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  <a:r>
                        <a:t>p</a:t>
                      </a:r>
                      <a:r>
                        <a:rPr baseline="-5999"/>
                        <a:t>T</a:t>
                      </a:r>
                      <a:r>
                        <a:rPr baseline="31999"/>
                        <a:t>t, tbar 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&gt; 400 GeV</a:t>
                      </a:r>
                    </a:p>
                  </a:txBody>
                  <a:tcPr marL="0" marR="0" marT="0" marB="0" anchor="t" anchorCtr="0" horzOverflow="overflow"/>
                </a:tc>
              </a:tr>
              <a:tr h="354406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  <a:r>
                        <a:t>|η</a:t>
                      </a:r>
                      <a:r>
                        <a:rPr baseline="31999"/>
                        <a:t>t,tbar</a:t>
                      </a:r>
                      <a:r>
                        <a:t>|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&lt;2.4</a:t>
                      </a:r>
                    </a:p>
                  </a:txBody>
                  <a:tcPr marL="0" marR="0" marT="0" marB="0" anchor="t" anchorCtr="0" horzOverflow="overflow"/>
                </a:tc>
              </a:tr>
              <a:tr h="354406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  <a:r>
                        <a:t>m</a:t>
                      </a:r>
                      <a:r>
                        <a:rPr baseline="-5999"/>
                        <a:t>ttbar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&gt; 800 GeV</a:t>
                      </a:r>
                    </a:p>
                  </a:txBody>
                  <a:tcPr marL="0" marR="0" marT="0" marB="0" anchor="t" anchorCtr="0" horzOverflow="overflow"/>
                </a:tc>
              </a:tr>
              <a:tr h="354406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pSp>
        <p:nvGrpSpPr>
          <p:cNvPr id="293" name="Unfolding: simple response matrix inversion w/o regularisation"/>
          <p:cNvGrpSpPr/>
          <p:nvPr/>
        </p:nvGrpSpPr>
        <p:grpSpPr>
          <a:xfrm>
            <a:off x="1044964" y="7949431"/>
            <a:ext cx="10914872" cy="621271"/>
            <a:chOff x="0" y="0"/>
            <a:chExt cx="10914870" cy="621270"/>
          </a:xfrm>
        </p:grpSpPr>
        <p:sp>
          <p:nvSpPr>
            <p:cNvPr id="291" name="Rectangle"/>
            <p:cNvSpPr/>
            <p:nvPr/>
          </p:nvSpPr>
          <p:spPr>
            <a:xfrm>
              <a:off x="-1" y="-1"/>
              <a:ext cx="10914872" cy="62127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Unfolding: simple response matrix inversion w/o regularisation"/>
            <p:cNvSpPr txBox="1"/>
            <p:nvPr/>
          </p:nvSpPr>
          <p:spPr>
            <a:xfrm>
              <a:off x="-1" y="60578"/>
              <a:ext cx="10914872" cy="500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Unfolding: simple response matrix inversion w/o regularisation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2042306" y="4631064"/>
            <a:ext cx="9358853" cy="2841758"/>
            <a:chOff x="0" y="0"/>
            <a:chExt cx="9358851" cy="2841756"/>
          </a:xfrm>
        </p:grpSpPr>
        <p:sp>
          <p:nvSpPr>
            <p:cNvPr id="294" name="Shape"/>
            <p:cNvSpPr/>
            <p:nvPr/>
          </p:nvSpPr>
          <p:spPr>
            <a:xfrm>
              <a:off x="440756" y="1433611"/>
              <a:ext cx="3252937" cy="1408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901" y="7007"/>
                  </a:lnTo>
                  <a:lnTo>
                    <a:pt x="346" y="7007"/>
                  </a:lnTo>
                  <a:cubicBezTo>
                    <a:pt x="155" y="7007"/>
                    <a:pt x="0" y="7395"/>
                    <a:pt x="0" y="7874"/>
                  </a:cubicBezTo>
                  <a:lnTo>
                    <a:pt x="0" y="20732"/>
                  </a:lnTo>
                  <a:cubicBezTo>
                    <a:pt x="0" y="21212"/>
                    <a:pt x="155" y="21600"/>
                    <a:pt x="346" y="21600"/>
                  </a:cubicBezTo>
                  <a:lnTo>
                    <a:pt x="17761" y="21600"/>
                  </a:lnTo>
                  <a:cubicBezTo>
                    <a:pt x="17951" y="21600"/>
                    <a:pt x="18106" y="21212"/>
                    <a:pt x="18106" y="20732"/>
                  </a:cubicBezTo>
                  <a:lnTo>
                    <a:pt x="18106" y="966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5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5" name="efficiency of the reco+true selection"/>
            <p:cNvSpPr txBox="1"/>
            <p:nvPr/>
          </p:nvSpPr>
          <p:spPr>
            <a:xfrm>
              <a:off x="654228" y="1996613"/>
              <a:ext cx="2972669" cy="75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efficiency of the reco+true selection</a:t>
              </a:r>
            </a:p>
          </p:txBody>
        </p:sp>
        <p:sp>
          <p:nvSpPr>
            <p:cNvPr id="296" name="Shape"/>
            <p:cNvSpPr/>
            <p:nvPr/>
          </p:nvSpPr>
          <p:spPr>
            <a:xfrm>
              <a:off x="3737888" y="1334982"/>
              <a:ext cx="2058117" cy="108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93" y="0"/>
                  </a:moveTo>
                  <a:lnTo>
                    <a:pt x="17099" y="9378"/>
                  </a:lnTo>
                  <a:lnTo>
                    <a:pt x="547" y="9378"/>
                  </a:lnTo>
                  <a:cubicBezTo>
                    <a:pt x="245" y="9378"/>
                    <a:pt x="0" y="9704"/>
                    <a:pt x="0" y="10105"/>
                  </a:cubicBezTo>
                  <a:lnTo>
                    <a:pt x="0" y="20873"/>
                  </a:lnTo>
                  <a:cubicBezTo>
                    <a:pt x="0" y="21275"/>
                    <a:pt x="245" y="21600"/>
                    <a:pt x="547" y="21600"/>
                  </a:cubicBezTo>
                  <a:lnTo>
                    <a:pt x="21053" y="21600"/>
                  </a:lnTo>
                  <a:cubicBezTo>
                    <a:pt x="21355" y="21600"/>
                    <a:pt x="21600" y="21275"/>
                    <a:pt x="21600" y="20873"/>
                  </a:cubicBezTo>
                  <a:lnTo>
                    <a:pt x="21600" y="10105"/>
                  </a:lnTo>
                  <a:cubicBezTo>
                    <a:pt x="21600" y="9704"/>
                    <a:pt x="21355" y="9378"/>
                    <a:pt x="21053" y="9378"/>
                  </a:cubicBezTo>
                  <a:lnTo>
                    <a:pt x="19286" y="9378"/>
                  </a:lnTo>
                  <a:lnTo>
                    <a:pt x="18193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5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7" name="migration matrix"/>
            <p:cNvSpPr txBox="1"/>
            <p:nvPr/>
          </p:nvSpPr>
          <p:spPr>
            <a:xfrm>
              <a:off x="3780232" y="1940593"/>
              <a:ext cx="2508252" cy="395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migration matrix</a:t>
              </a:r>
            </a:p>
          </p:txBody>
        </p:sp>
        <p:sp>
          <p:nvSpPr>
            <p:cNvPr id="298" name="Shape"/>
            <p:cNvSpPr/>
            <p:nvPr/>
          </p:nvSpPr>
          <p:spPr>
            <a:xfrm>
              <a:off x="6223719" y="1154211"/>
              <a:ext cx="3135133" cy="144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76" y="0"/>
                  </a:moveTo>
                  <a:lnTo>
                    <a:pt x="3451" y="9199"/>
                  </a:lnTo>
                  <a:lnTo>
                    <a:pt x="412" y="9199"/>
                  </a:lnTo>
                  <a:cubicBezTo>
                    <a:pt x="185" y="9199"/>
                    <a:pt x="0" y="9529"/>
                    <a:pt x="0" y="9936"/>
                  </a:cubicBezTo>
                  <a:lnTo>
                    <a:pt x="0" y="20863"/>
                  </a:lnTo>
                  <a:cubicBezTo>
                    <a:pt x="0" y="21270"/>
                    <a:pt x="185" y="21600"/>
                    <a:pt x="412" y="21600"/>
                  </a:cubicBezTo>
                  <a:lnTo>
                    <a:pt x="21188" y="21600"/>
                  </a:lnTo>
                  <a:cubicBezTo>
                    <a:pt x="21415" y="21600"/>
                    <a:pt x="21600" y="21270"/>
                    <a:pt x="21600" y="20863"/>
                  </a:cubicBezTo>
                  <a:lnTo>
                    <a:pt x="21600" y="9936"/>
                  </a:lnTo>
                  <a:cubicBezTo>
                    <a:pt x="21600" y="9529"/>
                    <a:pt x="21415" y="9199"/>
                    <a:pt x="21188" y="9199"/>
                  </a:cubicBezTo>
                  <a:lnTo>
                    <a:pt x="5101" y="9199"/>
                  </a:lnTo>
                  <a:lnTo>
                    <a:pt x="4276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5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9" name="reco efficiency of the reco+true selection"/>
            <p:cNvSpPr txBox="1"/>
            <p:nvPr/>
          </p:nvSpPr>
          <p:spPr>
            <a:xfrm>
              <a:off x="6441818" y="1834729"/>
              <a:ext cx="2508252" cy="751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reco efficiency of the reco+true selection</a:t>
              </a: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011512" cy="16745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302" name="Table"/>
          <p:cNvGraphicFramePr/>
          <p:nvPr/>
        </p:nvGraphicFramePr>
        <p:xfrm>
          <a:off x="9202596" y="2059694"/>
          <a:ext cx="3275384" cy="2746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637691"/>
                <a:gridCol w="1637691"/>
              </a:tblGrid>
              <a:tr h="392401"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Observable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Requirement</a:t>
                      </a:r>
                    </a:p>
                  </a:txBody>
                  <a:tcPr marL="0" marR="0" marT="0" marB="0" anchor="t" anchorCtr="0" horzOverflow="overflow"/>
                </a:tc>
              </a:tr>
              <a:tr h="392401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  <a:r>
                        <a:t>N</a:t>
                      </a:r>
                      <a:r>
                        <a:rPr baseline="-5999"/>
                        <a:t>jets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&gt; 1</a:t>
                      </a:r>
                    </a:p>
                  </a:txBody>
                  <a:tcPr marL="0" marR="0" marT="0" marB="0" anchor="t" anchorCtr="0" horzOverflow="overflow"/>
                </a:tc>
              </a:tr>
              <a:tr h="392401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  <a:r>
                        <a:t>p</a:t>
                      </a:r>
                      <a:r>
                        <a:rPr baseline="-5999"/>
                        <a:t>T</a:t>
                      </a:r>
                      <a:r>
                        <a:rPr baseline="31999"/>
                        <a:t>jet1, 2 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&gt; 400 GeV</a:t>
                      </a:r>
                    </a:p>
                  </a:txBody>
                  <a:tcPr marL="0" marR="0" marT="0" marB="0" anchor="t" anchorCtr="0" horzOverflow="overflow"/>
                </a:tc>
              </a:tr>
              <a:tr h="392401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  <a:r>
                        <a:t>|η</a:t>
                      </a:r>
                      <a:r>
                        <a:rPr baseline="31999"/>
                        <a:t>jet1, 2</a:t>
                      </a:r>
                      <a:r>
                        <a:t>|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&lt;2.4</a:t>
                      </a:r>
                    </a:p>
                  </a:txBody>
                  <a:tcPr marL="0" marR="0" marT="0" marB="0" anchor="t" anchorCtr="0" horzOverflow="overflow"/>
                </a:tc>
              </a:tr>
              <a:tr h="392401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  <a:r>
                        <a:t>m</a:t>
                      </a:r>
                      <a:r>
                        <a:rPr baseline="-5999"/>
                        <a:t>SD</a:t>
                      </a:r>
                      <a:r>
                        <a:rPr baseline="31999"/>
                        <a:t>jet1,2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(120,220)GeV</a:t>
                      </a:r>
                    </a:p>
                  </a:txBody>
                  <a:tcPr marL="0" marR="0" marT="0" marB="0" anchor="t" anchorCtr="0" horzOverflow="overflow"/>
                </a:tc>
              </a:tr>
              <a:tr h="392401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  <a:r>
                        <a:t>m</a:t>
                      </a:r>
                      <a:r>
                        <a:rPr baseline="-5999"/>
                        <a:t>ttbar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/>
                      <a:r>
                        <a:rPr>
                          <a:sym typeface="Gill Sans"/>
                        </a:rPr>
                        <a:t>&gt; 800 GeV</a:t>
                      </a:r>
                    </a:p>
                  </a:txBody>
                  <a:tcPr marL="0" marR="0" marT="0" marB="0" anchor="t" anchorCtr="0" horzOverflow="overflow"/>
                </a:tc>
              </a:tr>
              <a:tr h="392401"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28600">
                        <a:defRPr>
                          <a:sym typeface="Gill Sans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pic>
        <p:nvPicPr>
          <p:cNvPr id="303" name="Pyrforos_hep.png" descr="Pyrforos_he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99200" y="9347200"/>
            <a:ext cx="406400" cy="40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0365C0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